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9"/>
  </p:notesMasterIdLst>
  <p:handoutMasterIdLst>
    <p:handoutMasterId r:id="rId20"/>
  </p:handoutMasterIdLst>
  <p:sldIdLst>
    <p:sldId id="256" r:id="rId2"/>
    <p:sldId id="270" r:id="rId3"/>
    <p:sldId id="275" r:id="rId4"/>
    <p:sldId id="281" r:id="rId5"/>
    <p:sldId id="276" r:id="rId6"/>
    <p:sldId id="277" r:id="rId7"/>
    <p:sldId id="278" r:id="rId8"/>
    <p:sldId id="280" r:id="rId9"/>
    <p:sldId id="279" r:id="rId10"/>
    <p:sldId id="273" r:id="rId11"/>
    <p:sldId id="272" r:id="rId12"/>
    <p:sldId id="282" r:id="rId13"/>
    <p:sldId id="283" r:id="rId14"/>
    <p:sldId id="284" r:id="rId15"/>
    <p:sldId id="271" r:id="rId16"/>
    <p:sldId id="286" r:id="rId17"/>
    <p:sldId id="285"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F9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54" autoAdjust="0"/>
    <p:restoredTop sz="80024" autoAdjust="0"/>
  </p:normalViewPr>
  <p:slideViewPr>
    <p:cSldViewPr>
      <p:cViewPr varScale="1">
        <p:scale>
          <a:sx n="73" d="100"/>
          <a:sy n="73" d="100"/>
        </p:scale>
        <p:origin x="1446"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90BCE57-58C8-4AE7-BA2F-D004AD83FD80}" type="datetimeFigureOut">
              <a:rPr lang="en-US" smtClean="0"/>
              <a:t>6/2/2020</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C8D7919-BE9F-4467-9042-6F6CBF1CA08D}" type="slidenum">
              <a:rPr lang="en-US" smtClean="0"/>
              <a:t>‹#›</a:t>
            </a:fld>
            <a:endParaRPr lang="en-US" dirty="0"/>
          </a:p>
        </p:txBody>
      </p:sp>
    </p:spTree>
    <p:extLst>
      <p:ext uri="{BB962C8B-B14F-4D97-AF65-F5344CB8AC3E}">
        <p14:creationId xmlns:p14="http://schemas.microsoft.com/office/powerpoint/2010/main" val="26984575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33BB62F-4E2E-4F41-AEAD-D07E24DAA680}" type="datetimeFigureOut">
              <a:rPr lang="en-US" smtClean="0"/>
              <a:t>6/2/2020</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812B1B7-211C-470D-8B0B-79FB8D4C83B5}" type="slidenum">
              <a:rPr lang="en-US" smtClean="0"/>
              <a:t>‹#›</a:t>
            </a:fld>
            <a:endParaRPr lang="en-US" dirty="0"/>
          </a:p>
        </p:txBody>
      </p:sp>
    </p:spTree>
    <p:extLst>
      <p:ext uri="{BB962C8B-B14F-4D97-AF65-F5344CB8AC3E}">
        <p14:creationId xmlns:p14="http://schemas.microsoft.com/office/powerpoint/2010/main" val="34073962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204C17-F1E9-420B-B046-BEBA20745622}"/>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9CF883EE-E102-4F9E-B1C9-739D44BE55A3}"/>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A7F70CA8-7497-4E78-88FE-000A16364626}"/>
              </a:ext>
            </a:extLst>
          </p:cNvPr>
          <p:cNvSpPr>
            <a:spLocks noGrp="1"/>
          </p:cNvSpPr>
          <p:nvPr>
            <p:ph type="dt" sz="half" idx="10"/>
          </p:nvPr>
        </p:nvSpPr>
        <p:spPr/>
        <p:txBody>
          <a:bodyPr/>
          <a:lstStyle/>
          <a:p>
            <a:fld id="{C87D665E-63CB-446A-BABC-13CE10A20BE8}" type="datetimeFigureOut">
              <a:rPr lang="en-US" smtClean="0"/>
              <a:t>6/2/2020</a:t>
            </a:fld>
            <a:endParaRPr lang="en-US" dirty="0"/>
          </a:p>
        </p:txBody>
      </p:sp>
      <p:sp>
        <p:nvSpPr>
          <p:cNvPr id="5" name="Footer Placeholder 4">
            <a:extLst>
              <a:ext uri="{FF2B5EF4-FFF2-40B4-BE49-F238E27FC236}">
                <a16:creationId xmlns:a16="http://schemas.microsoft.com/office/drawing/2014/main" id="{934541BF-8F7B-4BF3-942A-673F2E4860D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FDC5469-9831-49C9-9938-F52F61F7E6B0}"/>
              </a:ext>
            </a:extLst>
          </p:cNvPr>
          <p:cNvSpPr>
            <a:spLocks noGrp="1"/>
          </p:cNvSpPr>
          <p:nvPr>
            <p:ph type="sldNum" sz="quarter" idx="12"/>
          </p:nvPr>
        </p:nvSpPr>
        <p:spPr/>
        <p:txBody>
          <a:bodyPr/>
          <a:lstStyle/>
          <a:p>
            <a:fld id="{D93831B6-0147-426F-BCA4-2B81AEB2BD94}" type="slidenum">
              <a:rPr lang="en-US" smtClean="0"/>
              <a:t>‹#›</a:t>
            </a:fld>
            <a:endParaRPr lang="en-US" dirty="0"/>
          </a:p>
        </p:txBody>
      </p:sp>
    </p:spTree>
    <p:extLst>
      <p:ext uri="{BB962C8B-B14F-4D97-AF65-F5344CB8AC3E}">
        <p14:creationId xmlns:p14="http://schemas.microsoft.com/office/powerpoint/2010/main" val="27700850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3366F-F0BD-49DD-9BFE-0005E41E56A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30225A7-3D8B-4F08-A753-E072D440CA8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F39C7D-F272-4B86-9BBC-8597507BEB3B}"/>
              </a:ext>
            </a:extLst>
          </p:cNvPr>
          <p:cNvSpPr>
            <a:spLocks noGrp="1"/>
          </p:cNvSpPr>
          <p:nvPr>
            <p:ph type="dt" sz="half" idx="10"/>
          </p:nvPr>
        </p:nvSpPr>
        <p:spPr/>
        <p:txBody>
          <a:bodyPr/>
          <a:lstStyle/>
          <a:p>
            <a:fld id="{C87D665E-63CB-446A-BABC-13CE10A20BE8}" type="datetimeFigureOut">
              <a:rPr lang="en-US" smtClean="0"/>
              <a:t>6/2/2020</a:t>
            </a:fld>
            <a:endParaRPr lang="en-US" dirty="0"/>
          </a:p>
        </p:txBody>
      </p:sp>
      <p:sp>
        <p:nvSpPr>
          <p:cNvPr id="5" name="Footer Placeholder 4">
            <a:extLst>
              <a:ext uri="{FF2B5EF4-FFF2-40B4-BE49-F238E27FC236}">
                <a16:creationId xmlns:a16="http://schemas.microsoft.com/office/drawing/2014/main" id="{F76EC4F4-12F1-44C6-A3A4-441BF7AE84E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5741BB0-858A-4B12-883D-FCFC08D231BB}"/>
              </a:ext>
            </a:extLst>
          </p:cNvPr>
          <p:cNvSpPr>
            <a:spLocks noGrp="1"/>
          </p:cNvSpPr>
          <p:nvPr>
            <p:ph type="sldNum" sz="quarter" idx="12"/>
          </p:nvPr>
        </p:nvSpPr>
        <p:spPr/>
        <p:txBody>
          <a:bodyPr/>
          <a:lstStyle/>
          <a:p>
            <a:fld id="{D93831B6-0147-426F-BCA4-2B81AEB2BD94}" type="slidenum">
              <a:rPr lang="en-US" smtClean="0"/>
              <a:t>‹#›</a:t>
            </a:fld>
            <a:endParaRPr lang="en-US" dirty="0"/>
          </a:p>
        </p:txBody>
      </p:sp>
    </p:spTree>
    <p:extLst>
      <p:ext uri="{BB962C8B-B14F-4D97-AF65-F5344CB8AC3E}">
        <p14:creationId xmlns:p14="http://schemas.microsoft.com/office/powerpoint/2010/main" val="57499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E105EA1-44A9-4840-B574-38CD6C081363}"/>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AB0C1D9-78E3-4E11-AB31-F3F1CDFF1BAA}"/>
              </a:ext>
            </a:extLst>
          </p:cNvPr>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F40ED1-AAEF-4F2D-95EF-C386F2265F60}"/>
              </a:ext>
            </a:extLst>
          </p:cNvPr>
          <p:cNvSpPr>
            <a:spLocks noGrp="1"/>
          </p:cNvSpPr>
          <p:nvPr>
            <p:ph type="dt" sz="half" idx="10"/>
          </p:nvPr>
        </p:nvSpPr>
        <p:spPr/>
        <p:txBody>
          <a:bodyPr/>
          <a:lstStyle/>
          <a:p>
            <a:fld id="{C87D665E-63CB-446A-BABC-13CE10A20BE8}" type="datetimeFigureOut">
              <a:rPr lang="en-US" smtClean="0"/>
              <a:t>6/2/2020</a:t>
            </a:fld>
            <a:endParaRPr lang="en-US" dirty="0"/>
          </a:p>
        </p:txBody>
      </p:sp>
      <p:sp>
        <p:nvSpPr>
          <p:cNvPr id="5" name="Footer Placeholder 4">
            <a:extLst>
              <a:ext uri="{FF2B5EF4-FFF2-40B4-BE49-F238E27FC236}">
                <a16:creationId xmlns:a16="http://schemas.microsoft.com/office/drawing/2014/main" id="{81185ED5-1420-42B8-B65E-ABB8624BCF8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8E91790-5DF0-472A-93AE-F606899102E1}"/>
              </a:ext>
            </a:extLst>
          </p:cNvPr>
          <p:cNvSpPr>
            <a:spLocks noGrp="1"/>
          </p:cNvSpPr>
          <p:nvPr>
            <p:ph type="sldNum" sz="quarter" idx="12"/>
          </p:nvPr>
        </p:nvSpPr>
        <p:spPr/>
        <p:txBody>
          <a:bodyPr/>
          <a:lstStyle/>
          <a:p>
            <a:fld id="{D93831B6-0147-426F-BCA4-2B81AEB2BD94}" type="slidenum">
              <a:rPr lang="en-US" smtClean="0"/>
              <a:t>‹#›</a:t>
            </a:fld>
            <a:endParaRPr lang="en-US" dirty="0"/>
          </a:p>
        </p:txBody>
      </p:sp>
    </p:spTree>
    <p:extLst>
      <p:ext uri="{BB962C8B-B14F-4D97-AF65-F5344CB8AC3E}">
        <p14:creationId xmlns:p14="http://schemas.microsoft.com/office/powerpoint/2010/main" val="37568920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C55992-E4C3-4B1F-A198-F41963BA793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CE2DF67-7776-4EC3-9173-3C518136C160}"/>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5707F5-F863-4EBD-AECC-D92D1E5EBA37}"/>
              </a:ext>
            </a:extLst>
          </p:cNvPr>
          <p:cNvSpPr>
            <a:spLocks noGrp="1"/>
          </p:cNvSpPr>
          <p:nvPr>
            <p:ph type="dt" sz="half" idx="10"/>
          </p:nvPr>
        </p:nvSpPr>
        <p:spPr/>
        <p:txBody>
          <a:bodyPr/>
          <a:lstStyle/>
          <a:p>
            <a:fld id="{C87D665E-63CB-446A-BABC-13CE10A20BE8}" type="datetimeFigureOut">
              <a:rPr lang="en-US" smtClean="0"/>
              <a:t>6/2/2020</a:t>
            </a:fld>
            <a:endParaRPr lang="en-US" dirty="0"/>
          </a:p>
        </p:txBody>
      </p:sp>
      <p:sp>
        <p:nvSpPr>
          <p:cNvPr id="5" name="Footer Placeholder 4">
            <a:extLst>
              <a:ext uri="{FF2B5EF4-FFF2-40B4-BE49-F238E27FC236}">
                <a16:creationId xmlns:a16="http://schemas.microsoft.com/office/drawing/2014/main" id="{23A4E4C2-6145-4406-831E-FEE0399FF9E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7403543-CBC8-405A-ABF3-56C97DD05DE6}"/>
              </a:ext>
            </a:extLst>
          </p:cNvPr>
          <p:cNvSpPr>
            <a:spLocks noGrp="1"/>
          </p:cNvSpPr>
          <p:nvPr>
            <p:ph type="sldNum" sz="quarter" idx="12"/>
          </p:nvPr>
        </p:nvSpPr>
        <p:spPr/>
        <p:txBody>
          <a:bodyPr/>
          <a:lstStyle/>
          <a:p>
            <a:fld id="{D93831B6-0147-426F-BCA4-2B81AEB2BD94}" type="slidenum">
              <a:rPr lang="en-US" smtClean="0"/>
              <a:t>‹#›</a:t>
            </a:fld>
            <a:endParaRPr lang="en-US" dirty="0"/>
          </a:p>
        </p:txBody>
      </p:sp>
    </p:spTree>
    <p:extLst>
      <p:ext uri="{BB962C8B-B14F-4D97-AF65-F5344CB8AC3E}">
        <p14:creationId xmlns:p14="http://schemas.microsoft.com/office/powerpoint/2010/main" val="12622222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C8A278-F0B0-47FC-92B4-D042A181BF87}"/>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462CF30B-F87D-4613-9598-6AF954E2D768}"/>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F5DC2AFA-BBC3-40C7-B87A-1CC0A7EE5CF4}"/>
              </a:ext>
            </a:extLst>
          </p:cNvPr>
          <p:cNvSpPr>
            <a:spLocks noGrp="1"/>
          </p:cNvSpPr>
          <p:nvPr>
            <p:ph type="dt" sz="half" idx="10"/>
          </p:nvPr>
        </p:nvSpPr>
        <p:spPr/>
        <p:txBody>
          <a:bodyPr/>
          <a:lstStyle/>
          <a:p>
            <a:fld id="{C87D665E-63CB-446A-BABC-13CE10A20BE8}" type="datetimeFigureOut">
              <a:rPr lang="en-US" smtClean="0"/>
              <a:t>6/2/2020</a:t>
            </a:fld>
            <a:endParaRPr lang="en-US" dirty="0"/>
          </a:p>
        </p:txBody>
      </p:sp>
      <p:sp>
        <p:nvSpPr>
          <p:cNvPr id="5" name="Footer Placeholder 4">
            <a:extLst>
              <a:ext uri="{FF2B5EF4-FFF2-40B4-BE49-F238E27FC236}">
                <a16:creationId xmlns:a16="http://schemas.microsoft.com/office/drawing/2014/main" id="{03583EE6-C4DC-4E1B-B925-86BC2F0A903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4D8D02A-3374-4AC7-80D4-939536A5ACE4}"/>
              </a:ext>
            </a:extLst>
          </p:cNvPr>
          <p:cNvSpPr>
            <a:spLocks noGrp="1"/>
          </p:cNvSpPr>
          <p:nvPr>
            <p:ph type="sldNum" sz="quarter" idx="12"/>
          </p:nvPr>
        </p:nvSpPr>
        <p:spPr/>
        <p:txBody>
          <a:bodyPr/>
          <a:lstStyle/>
          <a:p>
            <a:fld id="{D93831B6-0147-426F-BCA4-2B81AEB2BD94}" type="slidenum">
              <a:rPr lang="en-US" smtClean="0"/>
              <a:t>‹#›</a:t>
            </a:fld>
            <a:endParaRPr lang="en-US" dirty="0"/>
          </a:p>
        </p:txBody>
      </p:sp>
    </p:spTree>
    <p:extLst>
      <p:ext uri="{BB962C8B-B14F-4D97-AF65-F5344CB8AC3E}">
        <p14:creationId xmlns:p14="http://schemas.microsoft.com/office/powerpoint/2010/main" val="40123457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BD35DB-E926-4E5C-AFCA-CE3B6680CB3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D151235-1BF7-4222-BF1B-E589709C3195}"/>
              </a:ext>
            </a:extLst>
          </p:cNvPr>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7F25964-8163-4647-8B03-7352FA006078}"/>
              </a:ext>
            </a:extLst>
          </p:cNvPr>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3BA4525-24E4-4BCB-859E-27FF32616ED2}"/>
              </a:ext>
            </a:extLst>
          </p:cNvPr>
          <p:cNvSpPr>
            <a:spLocks noGrp="1"/>
          </p:cNvSpPr>
          <p:nvPr>
            <p:ph type="dt" sz="half" idx="10"/>
          </p:nvPr>
        </p:nvSpPr>
        <p:spPr/>
        <p:txBody>
          <a:bodyPr/>
          <a:lstStyle/>
          <a:p>
            <a:fld id="{C87D665E-63CB-446A-BABC-13CE10A20BE8}" type="datetimeFigureOut">
              <a:rPr lang="en-US" smtClean="0"/>
              <a:t>6/2/2020</a:t>
            </a:fld>
            <a:endParaRPr lang="en-US" dirty="0"/>
          </a:p>
        </p:txBody>
      </p:sp>
      <p:sp>
        <p:nvSpPr>
          <p:cNvPr id="6" name="Footer Placeholder 5">
            <a:extLst>
              <a:ext uri="{FF2B5EF4-FFF2-40B4-BE49-F238E27FC236}">
                <a16:creationId xmlns:a16="http://schemas.microsoft.com/office/drawing/2014/main" id="{950E3C45-218A-471B-B20E-4DAF17607B5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7AF2EC4-0659-4C2A-82E6-26ECF67DF880}"/>
              </a:ext>
            </a:extLst>
          </p:cNvPr>
          <p:cNvSpPr>
            <a:spLocks noGrp="1"/>
          </p:cNvSpPr>
          <p:nvPr>
            <p:ph type="sldNum" sz="quarter" idx="12"/>
          </p:nvPr>
        </p:nvSpPr>
        <p:spPr/>
        <p:txBody>
          <a:bodyPr/>
          <a:lstStyle/>
          <a:p>
            <a:fld id="{D93831B6-0147-426F-BCA4-2B81AEB2BD94}" type="slidenum">
              <a:rPr lang="en-US" smtClean="0"/>
              <a:t>‹#›</a:t>
            </a:fld>
            <a:endParaRPr lang="en-US" dirty="0"/>
          </a:p>
        </p:txBody>
      </p:sp>
    </p:spTree>
    <p:extLst>
      <p:ext uri="{BB962C8B-B14F-4D97-AF65-F5344CB8AC3E}">
        <p14:creationId xmlns:p14="http://schemas.microsoft.com/office/powerpoint/2010/main" val="17652375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C1D936-054F-4410-93C1-FC2E9F064349}"/>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4CE0FB8-B7A7-4D30-A3FC-FEF0FCE6CA83}"/>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a:extLst>
              <a:ext uri="{FF2B5EF4-FFF2-40B4-BE49-F238E27FC236}">
                <a16:creationId xmlns:a16="http://schemas.microsoft.com/office/drawing/2014/main" id="{5133795A-48E9-40F5-AB79-3286026E89BB}"/>
              </a:ext>
            </a:extLst>
          </p:cNvPr>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C358E27-5B69-4B2D-B0DD-7CB7C9F99E57}"/>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a:extLst>
              <a:ext uri="{FF2B5EF4-FFF2-40B4-BE49-F238E27FC236}">
                <a16:creationId xmlns:a16="http://schemas.microsoft.com/office/drawing/2014/main" id="{4C556066-E2AD-4245-9AAF-1146285392CE}"/>
              </a:ext>
            </a:extLst>
          </p:cNvPr>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E4BFCFC-7C06-44AB-90FC-E8BD5ACF77D4}"/>
              </a:ext>
            </a:extLst>
          </p:cNvPr>
          <p:cNvSpPr>
            <a:spLocks noGrp="1"/>
          </p:cNvSpPr>
          <p:nvPr>
            <p:ph type="dt" sz="half" idx="10"/>
          </p:nvPr>
        </p:nvSpPr>
        <p:spPr/>
        <p:txBody>
          <a:bodyPr/>
          <a:lstStyle/>
          <a:p>
            <a:fld id="{C87D665E-63CB-446A-BABC-13CE10A20BE8}" type="datetimeFigureOut">
              <a:rPr lang="en-US" smtClean="0"/>
              <a:t>6/2/2020</a:t>
            </a:fld>
            <a:endParaRPr lang="en-US" dirty="0"/>
          </a:p>
        </p:txBody>
      </p:sp>
      <p:sp>
        <p:nvSpPr>
          <p:cNvPr id="8" name="Footer Placeholder 7">
            <a:extLst>
              <a:ext uri="{FF2B5EF4-FFF2-40B4-BE49-F238E27FC236}">
                <a16:creationId xmlns:a16="http://schemas.microsoft.com/office/drawing/2014/main" id="{D56995DA-965C-48D4-84D2-5F435470495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A66F30B4-B959-49BD-9015-7898C8F8B8BD}"/>
              </a:ext>
            </a:extLst>
          </p:cNvPr>
          <p:cNvSpPr>
            <a:spLocks noGrp="1"/>
          </p:cNvSpPr>
          <p:nvPr>
            <p:ph type="sldNum" sz="quarter" idx="12"/>
          </p:nvPr>
        </p:nvSpPr>
        <p:spPr/>
        <p:txBody>
          <a:bodyPr/>
          <a:lstStyle/>
          <a:p>
            <a:fld id="{D93831B6-0147-426F-BCA4-2B81AEB2BD94}" type="slidenum">
              <a:rPr lang="en-US" smtClean="0"/>
              <a:t>‹#›</a:t>
            </a:fld>
            <a:endParaRPr lang="en-US" dirty="0"/>
          </a:p>
        </p:txBody>
      </p:sp>
    </p:spTree>
    <p:extLst>
      <p:ext uri="{BB962C8B-B14F-4D97-AF65-F5344CB8AC3E}">
        <p14:creationId xmlns:p14="http://schemas.microsoft.com/office/powerpoint/2010/main" val="25716538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0E71CE-7383-49A8-986C-5BB1FA97857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5F07290-EEB4-4FB2-AEEA-738D970A6141}"/>
              </a:ext>
            </a:extLst>
          </p:cNvPr>
          <p:cNvSpPr>
            <a:spLocks noGrp="1"/>
          </p:cNvSpPr>
          <p:nvPr>
            <p:ph type="dt" sz="half" idx="10"/>
          </p:nvPr>
        </p:nvSpPr>
        <p:spPr/>
        <p:txBody>
          <a:bodyPr/>
          <a:lstStyle/>
          <a:p>
            <a:fld id="{C87D665E-63CB-446A-BABC-13CE10A20BE8}" type="datetimeFigureOut">
              <a:rPr lang="en-US" smtClean="0"/>
              <a:t>6/2/2020</a:t>
            </a:fld>
            <a:endParaRPr lang="en-US" dirty="0"/>
          </a:p>
        </p:txBody>
      </p:sp>
      <p:sp>
        <p:nvSpPr>
          <p:cNvPr id="4" name="Footer Placeholder 3">
            <a:extLst>
              <a:ext uri="{FF2B5EF4-FFF2-40B4-BE49-F238E27FC236}">
                <a16:creationId xmlns:a16="http://schemas.microsoft.com/office/drawing/2014/main" id="{20416361-E127-4A4A-9552-33CBBFA5407A}"/>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633F6E85-ADB6-46C4-A33D-3D7E6A05F47E}"/>
              </a:ext>
            </a:extLst>
          </p:cNvPr>
          <p:cNvSpPr>
            <a:spLocks noGrp="1"/>
          </p:cNvSpPr>
          <p:nvPr>
            <p:ph type="sldNum" sz="quarter" idx="12"/>
          </p:nvPr>
        </p:nvSpPr>
        <p:spPr/>
        <p:txBody>
          <a:bodyPr/>
          <a:lstStyle/>
          <a:p>
            <a:fld id="{D93831B6-0147-426F-BCA4-2B81AEB2BD94}" type="slidenum">
              <a:rPr lang="en-US" smtClean="0"/>
              <a:t>‹#›</a:t>
            </a:fld>
            <a:endParaRPr lang="en-US" dirty="0"/>
          </a:p>
        </p:txBody>
      </p:sp>
    </p:spTree>
    <p:extLst>
      <p:ext uri="{BB962C8B-B14F-4D97-AF65-F5344CB8AC3E}">
        <p14:creationId xmlns:p14="http://schemas.microsoft.com/office/powerpoint/2010/main" val="1363025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C689156-BA6E-4A44-A6F2-11379B66AB01}"/>
              </a:ext>
            </a:extLst>
          </p:cNvPr>
          <p:cNvSpPr>
            <a:spLocks noGrp="1"/>
          </p:cNvSpPr>
          <p:nvPr>
            <p:ph type="dt" sz="half" idx="10"/>
          </p:nvPr>
        </p:nvSpPr>
        <p:spPr/>
        <p:txBody>
          <a:bodyPr/>
          <a:lstStyle/>
          <a:p>
            <a:fld id="{C87D665E-63CB-446A-BABC-13CE10A20BE8}" type="datetimeFigureOut">
              <a:rPr lang="en-US" smtClean="0"/>
              <a:t>6/2/2020</a:t>
            </a:fld>
            <a:endParaRPr lang="en-US" dirty="0"/>
          </a:p>
        </p:txBody>
      </p:sp>
      <p:sp>
        <p:nvSpPr>
          <p:cNvPr id="3" name="Footer Placeholder 2">
            <a:extLst>
              <a:ext uri="{FF2B5EF4-FFF2-40B4-BE49-F238E27FC236}">
                <a16:creationId xmlns:a16="http://schemas.microsoft.com/office/drawing/2014/main" id="{A7B58E84-9EC1-4F01-B2A4-7632066C3A28}"/>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A51011D2-F8E9-437F-AC16-15A8058A26B6}"/>
              </a:ext>
            </a:extLst>
          </p:cNvPr>
          <p:cNvSpPr>
            <a:spLocks noGrp="1"/>
          </p:cNvSpPr>
          <p:nvPr>
            <p:ph type="sldNum" sz="quarter" idx="12"/>
          </p:nvPr>
        </p:nvSpPr>
        <p:spPr/>
        <p:txBody>
          <a:bodyPr/>
          <a:lstStyle/>
          <a:p>
            <a:fld id="{D93831B6-0147-426F-BCA4-2B81AEB2BD94}" type="slidenum">
              <a:rPr lang="en-US" smtClean="0"/>
              <a:t>‹#›</a:t>
            </a:fld>
            <a:endParaRPr lang="en-US" dirty="0"/>
          </a:p>
        </p:txBody>
      </p:sp>
    </p:spTree>
    <p:extLst>
      <p:ext uri="{BB962C8B-B14F-4D97-AF65-F5344CB8AC3E}">
        <p14:creationId xmlns:p14="http://schemas.microsoft.com/office/powerpoint/2010/main" val="3332723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6047DA-A507-4978-8AB4-4FEED4691DDB}"/>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5145345E-E325-4333-8DFB-CD3E77B8E00C}"/>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DFE7C4D-CF0D-4432-BB4D-7B9D06C91863}"/>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a:extLst>
              <a:ext uri="{FF2B5EF4-FFF2-40B4-BE49-F238E27FC236}">
                <a16:creationId xmlns:a16="http://schemas.microsoft.com/office/drawing/2014/main" id="{5881AED2-1769-4367-82CA-9446DA59F66C}"/>
              </a:ext>
            </a:extLst>
          </p:cNvPr>
          <p:cNvSpPr>
            <a:spLocks noGrp="1"/>
          </p:cNvSpPr>
          <p:nvPr>
            <p:ph type="dt" sz="half" idx="10"/>
          </p:nvPr>
        </p:nvSpPr>
        <p:spPr/>
        <p:txBody>
          <a:bodyPr/>
          <a:lstStyle/>
          <a:p>
            <a:fld id="{C87D665E-63CB-446A-BABC-13CE10A20BE8}" type="datetimeFigureOut">
              <a:rPr lang="en-US" smtClean="0"/>
              <a:t>6/2/2020</a:t>
            </a:fld>
            <a:endParaRPr lang="en-US" dirty="0"/>
          </a:p>
        </p:txBody>
      </p:sp>
      <p:sp>
        <p:nvSpPr>
          <p:cNvPr id="6" name="Footer Placeholder 5">
            <a:extLst>
              <a:ext uri="{FF2B5EF4-FFF2-40B4-BE49-F238E27FC236}">
                <a16:creationId xmlns:a16="http://schemas.microsoft.com/office/drawing/2014/main" id="{3B172CB9-4CDC-46A3-8C9B-75459E7BE91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3FBDAAC-69DE-4552-A953-C63888641770}"/>
              </a:ext>
            </a:extLst>
          </p:cNvPr>
          <p:cNvSpPr>
            <a:spLocks noGrp="1"/>
          </p:cNvSpPr>
          <p:nvPr>
            <p:ph type="sldNum" sz="quarter" idx="12"/>
          </p:nvPr>
        </p:nvSpPr>
        <p:spPr/>
        <p:txBody>
          <a:bodyPr/>
          <a:lstStyle/>
          <a:p>
            <a:fld id="{D93831B6-0147-426F-BCA4-2B81AEB2BD94}" type="slidenum">
              <a:rPr lang="en-US" smtClean="0"/>
              <a:t>‹#›</a:t>
            </a:fld>
            <a:endParaRPr lang="en-US" dirty="0"/>
          </a:p>
        </p:txBody>
      </p:sp>
    </p:spTree>
    <p:extLst>
      <p:ext uri="{BB962C8B-B14F-4D97-AF65-F5344CB8AC3E}">
        <p14:creationId xmlns:p14="http://schemas.microsoft.com/office/powerpoint/2010/main" val="16867370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DDB7ED-CFFF-457E-BE48-7AA39E8FED95}"/>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479BA527-3D54-4058-9269-79E9110288D6}"/>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a:extLst>
              <a:ext uri="{FF2B5EF4-FFF2-40B4-BE49-F238E27FC236}">
                <a16:creationId xmlns:a16="http://schemas.microsoft.com/office/drawing/2014/main" id="{5D966F09-1B1C-4D20-9B04-1782F70E6EF4}"/>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a:extLst>
              <a:ext uri="{FF2B5EF4-FFF2-40B4-BE49-F238E27FC236}">
                <a16:creationId xmlns:a16="http://schemas.microsoft.com/office/drawing/2014/main" id="{79A10FFC-6599-402F-9E81-9131AE986BC4}"/>
              </a:ext>
            </a:extLst>
          </p:cNvPr>
          <p:cNvSpPr>
            <a:spLocks noGrp="1"/>
          </p:cNvSpPr>
          <p:nvPr>
            <p:ph type="dt" sz="half" idx="10"/>
          </p:nvPr>
        </p:nvSpPr>
        <p:spPr/>
        <p:txBody>
          <a:bodyPr/>
          <a:lstStyle/>
          <a:p>
            <a:fld id="{C87D665E-63CB-446A-BABC-13CE10A20BE8}" type="datetimeFigureOut">
              <a:rPr lang="en-US" smtClean="0"/>
              <a:t>6/2/2020</a:t>
            </a:fld>
            <a:endParaRPr lang="en-US" dirty="0"/>
          </a:p>
        </p:txBody>
      </p:sp>
      <p:sp>
        <p:nvSpPr>
          <p:cNvPr id="6" name="Footer Placeholder 5">
            <a:extLst>
              <a:ext uri="{FF2B5EF4-FFF2-40B4-BE49-F238E27FC236}">
                <a16:creationId xmlns:a16="http://schemas.microsoft.com/office/drawing/2014/main" id="{BFA38B55-9103-4D4B-9275-437312E10B5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2CB476E-6E1D-4F17-AB4D-13D7362549CD}"/>
              </a:ext>
            </a:extLst>
          </p:cNvPr>
          <p:cNvSpPr>
            <a:spLocks noGrp="1"/>
          </p:cNvSpPr>
          <p:nvPr>
            <p:ph type="sldNum" sz="quarter" idx="12"/>
          </p:nvPr>
        </p:nvSpPr>
        <p:spPr/>
        <p:txBody>
          <a:bodyPr/>
          <a:lstStyle/>
          <a:p>
            <a:fld id="{D93831B6-0147-426F-BCA4-2B81AEB2BD94}" type="slidenum">
              <a:rPr lang="en-US" smtClean="0"/>
              <a:t>‹#›</a:t>
            </a:fld>
            <a:endParaRPr lang="en-US" dirty="0"/>
          </a:p>
        </p:txBody>
      </p:sp>
    </p:spTree>
    <p:extLst>
      <p:ext uri="{BB962C8B-B14F-4D97-AF65-F5344CB8AC3E}">
        <p14:creationId xmlns:p14="http://schemas.microsoft.com/office/powerpoint/2010/main" val="9213879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9F9F9"/>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AD8FEF5-2F0A-4F01-AF89-07D512DE507B}"/>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8FB1ADA-8233-4D42-8453-9C76EB2AE8FB}"/>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E20CE3-52C6-4DFD-8559-7D0BFE0D14E9}"/>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C87D665E-63CB-446A-BABC-13CE10A20BE8}" type="datetimeFigureOut">
              <a:rPr lang="en-US" smtClean="0"/>
              <a:t>6/2/2020</a:t>
            </a:fld>
            <a:endParaRPr lang="en-US" dirty="0"/>
          </a:p>
        </p:txBody>
      </p:sp>
      <p:sp>
        <p:nvSpPr>
          <p:cNvPr id="5" name="Footer Placeholder 4">
            <a:extLst>
              <a:ext uri="{FF2B5EF4-FFF2-40B4-BE49-F238E27FC236}">
                <a16:creationId xmlns:a16="http://schemas.microsoft.com/office/drawing/2014/main" id="{DD858ECF-BBDC-4D38-877F-B248EEEAB5F1}"/>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2E40DDE2-1AD2-4E5E-BF43-B96596B20D5A}"/>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93831B6-0147-426F-BCA4-2B81AEB2BD94}" type="slidenum">
              <a:rPr lang="en-US" smtClean="0"/>
              <a:t>‹#›</a:t>
            </a:fld>
            <a:endParaRPr lang="en-US" dirty="0"/>
          </a:p>
        </p:txBody>
      </p:sp>
    </p:spTree>
    <p:extLst>
      <p:ext uri="{BB962C8B-B14F-4D97-AF65-F5344CB8AC3E}">
        <p14:creationId xmlns:p14="http://schemas.microsoft.com/office/powerpoint/2010/main" val="293293152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1036" y="685801"/>
            <a:ext cx="7772400" cy="1143000"/>
          </a:xfrm>
        </p:spPr>
        <p:txBody>
          <a:bodyPr>
            <a:normAutofit/>
          </a:bodyPr>
          <a:lstStyle/>
          <a:p>
            <a:r>
              <a:rPr lang="en-US" b="1" dirty="0"/>
              <a:t>Welcome to Primerus!</a:t>
            </a:r>
          </a:p>
        </p:txBody>
      </p:sp>
      <p:sp>
        <p:nvSpPr>
          <p:cNvPr id="3" name="Subtitle 2"/>
          <p:cNvSpPr>
            <a:spLocks noGrp="1"/>
          </p:cNvSpPr>
          <p:nvPr>
            <p:ph type="subTitle" idx="1"/>
          </p:nvPr>
        </p:nvSpPr>
        <p:spPr>
          <a:xfrm>
            <a:off x="1366836" y="1981200"/>
            <a:ext cx="6400800" cy="3962401"/>
          </a:xfrm>
        </p:spPr>
        <p:txBody>
          <a:bodyPr>
            <a:noAutofit/>
          </a:bodyPr>
          <a:lstStyle/>
          <a:p>
            <a:endParaRPr lang="en-US" sz="2000" dirty="0">
              <a:solidFill>
                <a:schemeClr val="tx1"/>
              </a:solidFill>
            </a:endParaRPr>
          </a:p>
          <a:p>
            <a:r>
              <a:rPr lang="en-US" sz="2600" b="1" dirty="0">
                <a:solidFill>
                  <a:schemeClr val="tx1"/>
                </a:solidFill>
              </a:rPr>
              <a:t>Cybercompliance &amp; Its Impact on Litigation (Discovery)</a:t>
            </a:r>
          </a:p>
          <a:p>
            <a:r>
              <a:rPr lang="en-US" sz="2000" dirty="0">
                <a:solidFill>
                  <a:schemeClr val="tx1"/>
                </a:solidFill>
              </a:rPr>
              <a:t>June 2, 2020</a:t>
            </a:r>
          </a:p>
          <a:p>
            <a:r>
              <a:rPr lang="en-US" sz="2000" dirty="0"/>
              <a:t>________________________________________________</a:t>
            </a:r>
            <a:endParaRPr lang="en-US" sz="2000" dirty="0">
              <a:solidFill>
                <a:schemeClr val="tx1"/>
              </a:solidFill>
            </a:endParaRPr>
          </a:p>
          <a:p>
            <a:r>
              <a:rPr lang="en-US" sz="2000" dirty="0">
                <a:solidFill>
                  <a:schemeClr val="tx1"/>
                </a:solidFill>
              </a:rPr>
              <a:t>Presented By:</a:t>
            </a:r>
          </a:p>
          <a:p>
            <a:r>
              <a:rPr lang="en-US" sz="2000" dirty="0"/>
              <a:t>Aaron Mutnick – Shelter Insurance</a:t>
            </a:r>
          </a:p>
          <a:p>
            <a:r>
              <a:rPr lang="en-US" sz="2000" dirty="0">
                <a:solidFill>
                  <a:schemeClr val="tx1"/>
                </a:solidFill>
              </a:rPr>
              <a:t>Paul Zimmerman – Christian &amp; Small LLP</a:t>
            </a:r>
          </a:p>
          <a:p>
            <a:r>
              <a:rPr lang="en-US" sz="2000" dirty="0"/>
              <a:t>Ken Rashbaum – Barton LLP</a:t>
            </a:r>
          </a:p>
          <a:p>
            <a:r>
              <a:rPr lang="en-US" sz="2000" dirty="0">
                <a:solidFill>
                  <a:schemeClr val="tx1"/>
                </a:solidFill>
              </a:rPr>
              <a:t>Dale Thornsjo – O’Meara Leer Wagner &amp; Kohl PA</a:t>
            </a:r>
          </a:p>
        </p:txBody>
      </p:sp>
      <p:pic>
        <p:nvPicPr>
          <p:cNvPr id="8" name="Picture 7">
            <a:extLst>
              <a:ext uri="{FF2B5EF4-FFF2-40B4-BE49-F238E27FC236}">
                <a16:creationId xmlns:a16="http://schemas.microsoft.com/office/drawing/2014/main" id="{A6422701-D125-4E02-B167-EEB83E76752F}"/>
              </a:ext>
            </a:extLst>
          </p:cNvPr>
          <p:cNvPicPr>
            <a:picLocks noChangeAspect="1"/>
          </p:cNvPicPr>
          <p:nvPr/>
        </p:nvPicPr>
        <p:blipFill>
          <a:blip r:embed="rId2"/>
          <a:stretch>
            <a:fillRect/>
          </a:stretch>
        </p:blipFill>
        <p:spPr>
          <a:xfrm>
            <a:off x="0" y="6197679"/>
            <a:ext cx="9144000" cy="660321"/>
          </a:xfrm>
          <a:prstGeom prst="rect">
            <a:avLst/>
          </a:prstGeom>
        </p:spPr>
      </p:pic>
      <p:pic>
        <p:nvPicPr>
          <p:cNvPr id="12" name="Picture 11" descr="A picture containing wall, monitor&#10;&#10;Description automatically generated">
            <a:extLst>
              <a:ext uri="{FF2B5EF4-FFF2-40B4-BE49-F238E27FC236}">
                <a16:creationId xmlns:a16="http://schemas.microsoft.com/office/drawing/2014/main" id="{7603115B-AB40-4E09-B445-93E3D326FD0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47164" y="6476999"/>
            <a:ext cx="396835" cy="396835"/>
          </a:xfrm>
          <a:prstGeom prst="rect">
            <a:avLst/>
          </a:prstGeom>
        </p:spPr>
      </p:pic>
    </p:spTree>
    <p:extLst>
      <p:ext uri="{BB962C8B-B14F-4D97-AF65-F5344CB8AC3E}">
        <p14:creationId xmlns:p14="http://schemas.microsoft.com/office/powerpoint/2010/main" val="12027012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CC9FC-10B3-4BF0-A817-8C22E1FCE96D}"/>
              </a:ext>
            </a:extLst>
          </p:cNvPr>
          <p:cNvSpPr>
            <a:spLocks noGrp="1"/>
          </p:cNvSpPr>
          <p:nvPr>
            <p:ph type="title"/>
          </p:nvPr>
        </p:nvSpPr>
        <p:spPr/>
        <p:txBody>
          <a:bodyPr>
            <a:normAutofit/>
          </a:bodyPr>
          <a:lstStyle/>
          <a:p>
            <a:pPr algn="ctr"/>
            <a:r>
              <a:rPr lang="en-US" sz="3600" b="1" dirty="0"/>
              <a:t>PPI ESI is a Collaborative Effort</a:t>
            </a:r>
          </a:p>
        </p:txBody>
      </p:sp>
      <p:sp>
        <p:nvSpPr>
          <p:cNvPr id="3" name="Content Placeholder 2">
            <a:extLst>
              <a:ext uri="{FF2B5EF4-FFF2-40B4-BE49-F238E27FC236}">
                <a16:creationId xmlns:a16="http://schemas.microsoft.com/office/drawing/2014/main" id="{8E727538-89A0-44B4-ACC4-4A0CFDE20FDD}"/>
              </a:ext>
            </a:extLst>
          </p:cNvPr>
          <p:cNvSpPr>
            <a:spLocks noGrp="1"/>
          </p:cNvSpPr>
          <p:nvPr>
            <p:ph idx="1"/>
          </p:nvPr>
        </p:nvSpPr>
        <p:spPr>
          <a:xfrm>
            <a:off x="628650" y="1825625"/>
            <a:ext cx="7886700" cy="4651374"/>
          </a:xfrm>
        </p:spPr>
        <p:txBody>
          <a:bodyPr>
            <a:normAutofit/>
          </a:bodyPr>
          <a:lstStyle/>
          <a:p>
            <a:pPr marL="0" indent="0" algn="ctr">
              <a:buNone/>
            </a:pPr>
            <a:r>
              <a:rPr lang="en-US" sz="2400" dirty="0"/>
              <a:t>Early Ev</a:t>
            </a:r>
            <a:r>
              <a:rPr lang="en-US" sz="2800" dirty="0"/>
              <a:t>aluation of Potentially Protected ESI:</a:t>
            </a:r>
          </a:p>
          <a:p>
            <a:pPr marL="0" indent="0" algn="ctr">
              <a:buNone/>
            </a:pPr>
            <a:r>
              <a:rPr lang="en-US" sz="2800" dirty="0"/>
              <a:t>Become Educated on:</a:t>
            </a:r>
          </a:p>
          <a:p>
            <a:pPr marL="0" indent="0" algn="ctr">
              <a:buNone/>
            </a:pPr>
            <a:endParaRPr lang="en-US" sz="2400" dirty="0"/>
          </a:p>
          <a:p>
            <a:pPr marL="0" indent="0" algn="ctr">
              <a:buNone/>
            </a:pPr>
            <a:r>
              <a:rPr lang="en-US" sz="2400" dirty="0"/>
              <a:t>Where Data Located;</a:t>
            </a:r>
          </a:p>
          <a:p>
            <a:pPr marL="0" indent="0" algn="ctr">
              <a:buNone/>
            </a:pPr>
            <a:r>
              <a:rPr lang="en-US" sz="2400" dirty="0"/>
              <a:t>Who are the Data Custodians;</a:t>
            </a:r>
          </a:p>
          <a:p>
            <a:pPr marL="0" indent="0" algn="ctr">
              <a:buNone/>
            </a:pPr>
            <a:r>
              <a:rPr lang="en-US" sz="2400" dirty="0"/>
              <a:t>Where Will the PII ESI be “Processed”?</a:t>
            </a:r>
          </a:p>
          <a:p>
            <a:pPr marL="0" indent="0" algn="ctr">
              <a:buNone/>
            </a:pPr>
            <a:r>
              <a:rPr lang="en-US" sz="2400" dirty="0"/>
              <a:t>How is Data Stored (in What Technical Systems);</a:t>
            </a:r>
          </a:p>
          <a:p>
            <a:pPr marL="0" indent="0" algn="ctr">
              <a:buNone/>
            </a:pPr>
            <a:r>
              <a:rPr lang="en-US" sz="2400" dirty="0"/>
              <a:t>How Accessible is the Data;</a:t>
            </a:r>
          </a:p>
          <a:p>
            <a:pPr marL="0" indent="0" algn="ctr">
              <a:buNone/>
            </a:pPr>
            <a:r>
              <a:rPr lang="en-US" sz="2400" dirty="0"/>
              <a:t>Data Destruction Policies/Litigation Hold Procedures;</a:t>
            </a:r>
          </a:p>
          <a:p>
            <a:pPr marL="0" indent="0" algn="ctr">
              <a:buNone/>
            </a:pPr>
            <a:r>
              <a:rPr lang="en-US" sz="2400" dirty="0"/>
              <a:t>Costs to Retrieve and Evaluate Potentially Protected Data;</a:t>
            </a:r>
          </a:p>
        </p:txBody>
      </p:sp>
      <p:pic>
        <p:nvPicPr>
          <p:cNvPr id="4" name="Picture 3">
            <a:extLst>
              <a:ext uri="{FF2B5EF4-FFF2-40B4-BE49-F238E27FC236}">
                <a16:creationId xmlns:a16="http://schemas.microsoft.com/office/drawing/2014/main" id="{9753AC5E-0A41-4A6F-B90F-7F4D3FA3F4EA}"/>
              </a:ext>
            </a:extLst>
          </p:cNvPr>
          <p:cNvPicPr>
            <a:picLocks noChangeAspect="1"/>
          </p:cNvPicPr>
          <p:nvPr/>
        </p:nvPicPr>
        <p:blipFill>
          <a:blip r:embed="rId2"/>
          <a:stretch>
            <a:fillRect/>
          </a:stretch>
        </p:blipFill>
        <p:spPr>
          <a:xfrm>
            <a:off x="0" y="6197679"/>
            <a:ext cx="9144000" cy="660321"/>
          </a:xfrm>
          <a:prstGeom prst="rect">
            <a:avLst/>
          </a:prstGeom>
        </p:spPr>
      </p:pic>
      <p:pic>
        <p:nvPicPr>
          <p:cNvPr id="5" name="Picture 4" descr="A picture containing wall, monitor&#10;&#10;Description automatically generated">
            <a:extLst>
              <a:ext uri="{FF2B5EF4-FFF2-40B4-BE49-F238E27FC236}">
                <a16:creationId xmlns:a16="http://schemas.microsoft.com/office/drawing/2014/main" id="{C5C1B13E-9F0B-4A43-9E6D-45490E2B417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47164" y="6476999"/>
            <a:ext cx="396835" cy="396835"/>
          </a:xfrm>
          <a:prstGeom prst="rect">
            <a:avLst/>
          </a:prstGeom>
        </p:spPr>
      </p:pic>
    </p:spTree>
    <p:extLst>
      <p:ext uri="{BB962C8B-B14F-4D97-AF65-F5344CB8AC3E}">
        <p14:creationId xmlns:p14="http://schemas.microsoft.com/office/powerpoint/2010/main" val="39171481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CC9FC-10B3-4BF0-A817-8C22E1FCE96D}"/>
              </a:ext>
            </a:extLst>
          </p:cNvPr>
          <p:cNvSpPr>
            <a:spLocks noGrp="1"/>
          </p:cNvSpPr>
          <p:nvPr>
            <p:ph type="title"/>
          </p:nvPr>
        </p:nvSpPr>
        <p:spPr/>
        <p:txBody>
          <a:bodyPr/>
          <a:lstStyle/>
          <a:p>
            <a:pPr algn="ctr"/>
            <a:r>
              <a:rPr lang="en-US" sz="3600" b="1" dirty="0"/>
              <a:t>Protected PII ESI Discovery Questions Include:</a:t>
            </a:r>
            <a:endParaRPr lang="en-US" b="1" dirty="0"/>
          </a:p>
        </p:txBody>
      </p:sp>
      <p:sp>
        <p:nvSpPr>
          <p:cNvPr id="3" name="Content Placeholder 2">
            <a:extLst>
              <a:ext uri="{FF2B5EF4-FFF2-40B4-BE49-F238E27FC236}">
                <a16:creationId xmlns:a16="http://schemas.microsoft.com/office/drawing/2014/main" id="{8E727538-89A0-44B4-ACC4-4A0CFDE20FDD}"/>
              </a:ext>
            </a:extLst>
          </p:cNvPr>
          <p:cNvSpPr>
            <a:spLocks noGrp="1"/>
          </p:cNvSpPr>
          <p:nvPr>
            <p:ph idx="1"/>
          </p:nvPr>
        </p:nvSpPr>
        <p:spPr/>
        <p:txBody>
          <a:bodyPr>
            <a:normAutofit/>
          </a:bodyPr>
          <a:lstStyle/>
          <a:p>
            <a:pPr marL="0" indent="0" algn="ctr">
              <a:buNone/>
            </a:pPr>
            <a:endParaRPr lang="en-US" sz="2400" dirty="0"/>
          </a:p>
          <a:p>
            <a:pPr marL="0" indent="0" algn="ctr">
              <a:buNone/>
            </a:pPr>
            <a:r>
              <a:rPr lang="en-US" sz="2400" dirty="0"/>
              <a:t>Is Sought Discovery Non-Proportional (Including Overly Burdensome or Obtainable by Less-Intrusive Methods) or Limited by Fed. R. Civ. P. 26(b)(2)(B)?</a:t>
            </a:r>
          </a:p>
          <a:p>
            <a:pPr marL="0" indent="0" algn="ctr">
              <a:buNone/>
            </a:pPr>
            <a:endParaRPr lang="en-US" sz="2400" dirty="0"/>
          </a:p>
          <a:p>
            <a:pPr marL="0" indent="0" algn="ctr">
              <a:buNone/>
            </a:pPr>
            <a:r>
              <a:rPr lang="en-US" sz="2400" dirty="0"/>
              <a:t>Can PII Protections be Resolved (Anonymizing Data, Heightened Review of Unredacted Data);</a:t>
            </a:r>
          </a:p>
          <a:p>
            <a:pPr marL="0" indent="0" algn="ctr">
              <a:buNone/>
            </a:pPr>
            <a:r>
              <a:rPr lang="en-US" sz="2400" dirty="0"/>
              <a:t> </a:t>
            </a:r>
          </a:p>
        </p:txBody>
      </p:sp>
      <p:pic>
        <p:nvPicPr>
          <p:cNvPr id="4" name="Picture 3">
            <a:extLst>
              <a:ext uri="{FF2B5EF4-FFF2-40B4-BE49-F238E27FC236}">
                <a16:creationId xmlns:a16="http://schemas.microsoft.com/office/drawing/2014/main" id="{9753AC5E-0A41-4A6F-B90F-7F4D3FA3F4EA}"/>
              </a:ext>
            </a:extLst>
          </p:cNvPr>
          <p:cNvPicPr>
            <a:picLocks noChangeAspect="1"/>
          </p:cNvPicPr>
          <p:nvPr/>
        </p:nvPicPr>
        <p:blipFill>
          <a:blip r:embed="rId2"/>
          <a:stretch>
            <a:fillRect/>
          </a:stretch>
        </p:blipFill>
        <p:spPr>
          <a:xfrm>
            <a:off x="0" y="6197679"/>
            <a:ext cx="9144000" cy="660321"/>
          </a:xfrm>
          <a:prstGeom prst="rect">
            <a:avLst/>
          </a:prstGeom>
        </p:spPr>
      </p:pic>
      <p:pic>
        <p:nvPicPr>
          <p:cNvPr id="5" name="Picture 4" descr="A picture containing wall, monitor&#10;&#10;Description automatically generated">
            <a:extLst>
              <a:ext uri="{FF2B5EF4-FFF2-40B4-BE49-F238E27FC236}">
                <a16:creationId xmlns:a16="http://schemas.microsoft.com/office/drawing/2014/main" id="{C5C1B13E-9F0B-4A43-9E6D-45490E2B417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47164" y="6476999"/>
            <a:ext cx="396835" cy="396835"/>
          </a:xfrm>
          <a:prstGeom prst="rect">
            <a:avLst/>
          </a:prstGeom>
        </p:spPr>
      </p:pic>
    </p:spTree>
    <p:extLst>
      <p:ext uri="{BB962C8B-B14F-4D97-AF65-F5344CB8AC3E}">
        <p14:creationId xmlns:p14="http://schemas.microsoft.com/office/powerpoint/2010/main" val="5946402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CC9FC-10B3-4BF0-A817-8C22E1FCE96D}"/>
              </a:ext>
            </a:extLst>
          </p:cNvPr>
          <p:cNvSpPr>
            <a:spLocks noGrp="1"/>
          </p:cNvSpPr>
          <p:nvPr>
            <p:ph type="title"/>
          </p:nvPr>
        </p:nvSpPr>
        <p:spPr/>
        <p:txBody>
          <a:bodyPr/>
          <a:lstStyle/>
          <a:p>
            <a:pPr algn="ctr"/>
            <a:r>
              <a:rPr lang="en-US" sz="3600" b="1" dirty="0"/>
              <a:t>Finding a Way Out of the Wilderness</a:t>
            </a:r>
            <a:endParaRPr lang="en-US" b="1" dirty="0"/>
          </a:p>
        </p:txBody>
      </p:sp>
      <p:sp>
        <p:nvSpPr>
          <p:cNvPr id="3" name="Content Placeholder 2">
            <a:extLst>
              <a:ext uri="{FF2B5EF4-FFF2-40B4-BE49-F238E27FC236}">
                <a16:creationId xmlns:a16="http://schemas.microsoft.com/office/drawing/2014/main" id="{8E727538-89A0-44B4-ACC4-4A0CFDE20FDD}"/>
              </a:ext>
            </a:extLst>
          </p:cNvPr>
          <p:cNvSpPr>
            <a:spLocks noGrp="1"/>
          </p:cNvSpPr>
          <p:nvPr>
            <p:ph idx="1"/>
          </p:nvPr>
        </p:nvSpPr>
        <p:spPr>
          <a:xfrm>
            <a:off x="628650" y="1872812"/>
            <a:ext cx="7886700" cy="4271963"/>
          </a:xfrm>
        </p:spPr>
        <p:txBody>
          <a:bodyPr>
            <a:normAutofit/>
          </a:bodyPr>
          <a:lstStyle/>
          <a:p>
            <a:pPr marL="0" indent="0" algn="ctr">
              <a:buNone/>
            </a:pPr>
            <a:r>
              <a:rPr lang="en-US" sz="2800" u="sng" dirty="0"/>
              <a:t>Early Evaluation of</a:t>
            </a:r>
            <a:r>
              <a:rPr lang="en-US" sz="2800" dirty="0"/>
              <a:t>:</a:t>
            </a:r>
          </a:p>
          <a:p>
            <a:pPr marL="0" indent="0" algn="ctr">
              <a:buNone/>
            </a:pPr>
            <a:r>
              <a:rPr lang="en-US" sz="2400" dirty="0"/>
              <a:t>How Much Data;</a:t>
            </a:r>
          </a:p>
          <a:p>
            <a:pPr marL="0" indent="0" algn="ctr">
              <a:buNone/>
            </a:pPr>
            <a:r>
              <a:rPr lang="en-US" sz="2400" dirty="0"/>
              <a:t>What Data is Stored Where (Multiple Locations?);</a:t>
            </a:r>
          </a:p>
          <a:p>
            <a:pPr marL="0" indent="0" algn="ctr">
              <a:buNone/>
            </a:pPr>
            <a:r>
              <a:rPr lang="en-US" sz="2400" dirty="0"/>
              <a:t>Data Assembling and Evaluation Costs;</a:t>
            </a:r>
          </a:p>
          <a:p>
            <a:pPr marL="0" indent="0" algn="ctr">
              <a:buNone/>
            </a:pPr>
            <a:r>
              <a:rPr lang="en-US" sz="2400" dirty="0"/>
              <a:t>Client (and Firm) Risks of Privacy Laws Violation (Statutory Penalties, Cyber Breach);</a:t>
            </a:r>
          </a:p>
          <a:p>
            <a:pPr marL="0" indent="0" algn="ctr">
              <a:buNone/>
            </a:pPr>
            <a:r>
              <a:rPr lang="en-US" sz="2400" dirty="0"/>
              <a:t>Other Non-PII-Protected Discovery Sources; </a:t>
            </a:r>
          </a:p>
          <a:p>
            <a:pPr marL="0" indent="0" algn="ctr">
              <a:buNone/>
            </a:pPr>
            <a:r>
              <a:rPr lang="en-US" sz="2400" dirty="0"/>
              <a:t>Phased Discovery to Determine if Protected PII is “Necessary;”</a:t>
            </a:r>
          </a:p>
        </p:txBody>
      </p:sp>
      <p:pic>
        <p:nvPicPr>
          <p:cNvPr id="4" name="Picture 3">
            <a:extLst>
              <a:ext uri="{FF2B5EF4-FFF2-40B4-BE49-F238E27FC236}">
                <a16:creationId xmlns:a16="http://schemas.microsoft.com/office/drawing/2014/main" id="{9753AC5E-0A41-4A6F-B90F-7F4D3FA3F4EA}"/>
              </a:ext>
            </a:extLst>
          </p:cNvPr>
          <p:cNvPicPr>
            <a:picLocks noChangeAspect="1"/>
          </p:cNvPicPr>
          <p:nvPr/>
        </p:nvPicPr>
        <p:blipFill>
          <a:blip r:embed="rId2"/>
          <a:stretch>
            <a:fillRect/>
          </a:stretch>
        </p:blipFill>
        <p:spPr>
          <a:xfrm>
            <a:off x="0" y="6197679"/>
            <a:ext cx="9144000" cy="660321"/>
          </a:xfrm>
          <a:prstGeom prst="rect">
            <a:avLst/>
          </a:prstGeom>
        </p:spPr>
      </p:pic>
      <p:pic>
        <p:nvPicPr>
          <p:cNvPr id="5" name="Picture 4" descr="A picture containing wall, monitor&#10;&#10;Description automatically generated">
            <a:extLst>
              <a:ext uri="{FF2B5EF4-FFF2-40B4-BE49-F238E27FC236}">
                <a16:creationId xmlns:a16="http://schemas.microsoft.com/office/drawing/2014/main" id="{C5C1B13E-9F0B-4A43-9E6D-45490E2B417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47164" y="6476999"/>
            <a:ext cx="396835" cy="396835"/>
          </a:xfrm>
          <a:prstGeom prst="rect">
            <a:avLst/>
          </a:prstGeom>
        </p:spPr>
      </p:pic>
    </p:spTree>
    <p:extLst>
      <p:ext uri="{BB962C8B-B14F-4D97-AF65-F5344CB8AC3E}">
        <p14:creationId xmlns:p14="http://schemas.microsoft.com/office/powerpoint/2010/main" val="30007483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CC9FC-10B3-4BF0-A817-8C22E1FCE96D}"/>
              </a:ext>
            </a:extLst>
          </p:cNvPr>
          <p:cNvSpPr>
            <a:spLocks noGrp="1"/>
          </p:cNvSpPr>
          <p:nvPr>
            <p:ph type="title"/>
          </p:nvPr>
        </p:nvSpPr>
        <p:spPr/>
        <p:txBody>
          <a:bodyPr/>
          <a:lstStyle/>
          <a:p>
            <a:pPr algn="ctr"/>
            <a:r>
              <a:rPr lang="en-US" sz="3600" b="1" dirty="0"/>
              <a:t>Finding a Way Out of the Wilderness</a:t>
            </a:r>
            <a:endParaRPr lang="en-US" b="1" dirty="0"/>
          </a:p>
        </p:txBody>
      </p:sp>
      <p:sp>
        <p:nvSpPr>
          <p:cNvPr id="3" name="Content Placeholder 2">
            <a:extLst>
              <a:ext uri="{FF2B5EF4-FFF2-40B4-BE49-F238E27FC236}">
                <a16:creationId xmlns:a16="http://schemas.microsoft.com/office/drawing/2014/main" id="{8E727538-89A0-44B4-ACC4-4A0CFDE20FDD}"/>
              </a:ext>
            </a:extLst>
          </p:cNvPr>
          <p:cNvSpPr>
            <a:spLocks noGrp="1"/>
          </p:cNvSpPr>
          <p:nvPr>
            <p:ph idx="1"/>
          </p:nvPr>
        </p:nvSpPr>
        <p:spPr>
          <a:xfrm>
            <a:off x="628650" y="1891353"/>
            <a:ext cx="7886700" cy="4128448"/>
          </a:xfrm>
        </p:spPr>
        <p:txBody>
          <a:bodyPr>
            <a:normAutofit/>
          </a:bodyPr>
          <a:lstStyle/>
          <a:p>
            <a:pPr marL="0" indent="0" algn="ctr">
              <a:buNone/>
            </a:pPr>
            <a:endParaRPr lang="en-US" sz="2400" dirty="0"/>
          </a:p>
          <a:p>
            <a:pPr marL="0" indent="0" algn="ctr">
              <a:buNone/>
            </a:pPr>
            <a:r>
              <a:rPr lang="en-US" sz="2400" dirty="0"/>
              <a:t>Proactive Court Interaction to Seek Conformance With Applicable Data Privacy Laws Through The Hague Convention as Example;</a:t>
            </a:r>
          </a:p>
          <a:p>
            <a:pPr marL="0" indent="0" algn="ctr">
              <a:buNone/>
            </a:pPr>
            <a:endParaRPr lang="en-US" sz="2400" dirty="0"/>
          </a:p>
          <a:p>
            <a:pPr marL="0" indent="0" algn="ctr">
              <a:buNone/>
            </a:pPr>
            <a:r>
              <a:rPr lang="en-US" sz="2400" dirty="0"/>
              <a:t>Shifting Costs to Inquiring Party;</a:t>
            </a:r>
          </a:p>
        </p:txBody>
      </p:sp>
      <p:pic>
        <p:nvPicPr>
          <p:cNvPr id="4" name="Picture 3">
            <a:extLst>
              <a:ext uri="{FF2B5EF4-FFF2-40B4-BE49-F238E27FC236}">
                <a16:creationId xmlns:a16="http://schemas.microsoft.com/office/drawing/2014/main" id="{9753AC5E-0A41-4A6F-B90F-7F4D3FA3F4EA}"/>
              </a:ext>
            </a:extLst>
          </p:cNvPr>
          <p:cNvPicPr>
            <a:picLocks noChangeAspect="1"/>
          </p:cNvPicPr>
          <p:nvPr/>
        </p:nvPicPr>
        <p:blipFill>
          <a:blip r:embed="rId2"/>
          <a:stretch>
            <a:fillRect/>
          </a:stretch>
        </p:blipFill>
        <p:spPr>
          <a:xfrm>
            <a:off x="0" y="6197679"/>
            <a:ext cx="9144000" cy="660321"/>
          </a:xfrm>
          <a:prstGeom prst="rect">
            <a:avLst/>
          </a:prstGeom>
        </p:spPr>
      </p:pic>
      <p:pic>
        <p:nvPicPr>
          <p:cNvPr id="5" name="Picture 4" descr="A picture containing wall, monitor&#10;&#10;Description automatically generated">
            <a:extLst>
              <a:ext uri="{FF2B5EF4-FFF2-40B4-BE49-F238E27FC236}">
                <a16:creationId xmlns:a16="http://schemas.microsoft.com/office/drawing/2014/main" id="{C5C1B13E-9F0B-4A43-9E6D-45490E2B417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47164" y="6476999"/>
            <a:ext cx="396835" cy="396835"/>
          </a:xfrm>
          <a:prstGeom prst="rect">
            <a:avLst/>
          </a:prstGeom>
        </p:spPr>
      </p:pic>
    </p:spTree>
    <p:extLst>
      <p:ext uri="{BB962C8B-B14F-4D97-AF65-F5344CB8AC3E}">
        <p14:creationId xmlns:p14="http://schemas.microsoft.com/office/powerpoint/2010/main" val="38378716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CC9FC-10B3-4BF0-A817-8C22E1FCE96D}"/>
              </a:ext>
            </a:extLst>
          </p:cNvPr>
          <p:cNvSpPr>
            <a:spLocks noGrp="1"/>
          </p:cNvSpPr>
          <p:nvPr>
            <p:ph type="title"/>
          </p:nvPr>
        </p:nvSpPr>
        <p:spPr/>
        <p:txBody>
          <a:bodyPr/>
          <a:lstStyle/>
          <a:p>
            <a:pPr algn="ctr"/>
            <a:r>
              <a:rPr lang="en-US" sz="3600" b="1" dirty="0"/>
              <a:t>Finding a Way Out of the Wilderness</a:t>
            </a:r>
            <a:endParaRPr lang="en-US" b="1" dirty="0"/>
          </a:p>
        </p:txBody>
      </p:sp>
      <p:sp>
        <p:nvSpPr>
          <p:cNvPr id="3" name="Content Placeholder 2">
            <a:extLst>
              <a:ext uri="{FF2B5EF4-FFF2-40B4-BE49-F238E27FC236}">
                <a16:creationId xmlns:a16="http://schemas.microsoft.com/office/drawing/2014/main" id="{8E727538-89A0-44B4-ACC4-4A0CFDE20FDD}"/>
              </a:ext>
            </a:extLst>
          </p:cNvPr>
          <p:cNvSpPr>
            <a:spLocks noGrp="1"/>
          </p:cNvSpPr>
          <p:nvPr>
            <p:ph idx="1"/>
          </p:nvPr>
        </p:nvSpPr>
        <p:spPr>
          <a:xfrm>
            <a:off x="457200" y="1891353"/>
            <a:ext cx="8289964" cy="4128448"/>
          </a:xfrm>
        </p:spPr>
        <p:txBody>
          <a:bodyPr>
            <a:normAutofit/>
          </a:bodyPr>
          <a:lstStyle/>
          <a:p>
            <a:pPr marL="0" indent="0" algn="ctr">
              <a:buNone/>
            </a:pPr>
            <a:r>
              <a:rPr lang="en-US" sz="2400" dirty="0"/>
              <a:t>Analyze Under Comity Analysis;</a:t>
            </a:r>
          </a:p>
          <a:p>
            <a:pPr marL="0" indent="0" algn="ctr">
              <a:buNone/>
            </a:pPr>
            <a:endParaRPr lang="en-US" sz="2400" dirty="0"/>
          </a:p>
          <a:p>
            <a:pPr marL="0" indent="0" algn="ctr">
              <a:buNone/>
            </a:pPr>
            <a:r>
              <a:rPr lang="en-US" sz="2400" i="1" dirty="0"/>
              <a:t>Société Nationale </a:t>
            </a:r>
            <a:r>
              <a:rPr lang="en-US" sz="2400" dirty="0"/>
              <a:t>Progeny;</a:t>
            </a:r>
          </a:p>
          <a:p>
            <a:pPr marL="0" indent="0" algn="ctr">
              <a:buNone/>
            </a:pPr>
            <a:endParaRPr lang="en-US" sz="2400" dirty="0"/>
          </a:p>
          <a:p>
            <a:pPr marL="0" indent="0" algn="ctr">
              <a:buNone/>
            </a:pPr>
            <a:r>
              <a:rPr lang="en-US" sz="2400" dirty="0"/>
              <a:t>The Sedona Conference International Principles on Discovery, Disclosure &amp; Data Protection in Civil Litigation (</a:t>
            </a:r>
            <a:r>
              <a:rPr lang="en-US" sz="2400" i="1" dirty="0"/>
              <a:t>Transitional Edition</a:t>
            </a:r>
            <a:r>
              <a:rPr lang="en-US" sz="2400" dirty="0"/>
              <a:t>) (January 2017) </a:t>
            </a:r>
          </a:p>
          <a:p>
            <a:pPr marL="0" indent="0" algn="ctr">
              <a:buNone/>
            </a:pPr>
            <a:endParaRPr lang="en-US" sz="2400" dirty="0"/>
          </a:p>
          <a:p>
            <a:pPr marL="0" indent="0" algn="ctr">
              <a:buNone/>
            </a:pPr>
            <a:r>
              <a:rPr lang="en-US" sz="2400" i="1" dirty="0"/>
              <a:t>Behrens v. Arconic, Inc.</a:t>
            </a:r>
            <a:r>
              <a:rPr lang="en-US" sz="2400" dirty="0"/>
              <a:t>, 2020 WL 1250956 (E.D. Pa.) (Baylson, J.)</a:t>
            </a:r>
          </a:p>
          <a:p>
            <a:pPr marL="0" indent="0" algn="ctr">
              <a:buNone/>
            </a:pPr>
            <a:endParaRPr lang="en-US" sz="2400" i="1" dirty="0"/>
          </a:p>
        </p:txBody>
      </p:sp>
      <p:pic>
        <p:nvPicPr>
          <p:cNvPr id="4" name="Picture 3">
            <a:extLst>
              <a:ext uri="{FF2B5EF4-FFF2-40B4-BE49-F238E27FC236}">
                <a16:creationId xmlns:a16="http://schemas.microsoft.com/office/drawing/2014/main" id="{9753AC5E-0A41-4A6F-B90F-7F4D3FA3F4EA}"/>
              </a:ext>
            </a:extLst>
          </p:cNvPr>
          <p:cNvPicPr>
            <a:picLocks noChangeAspect="1"/>
          </p:cNvPicPr>
          <p:nvPr/>
        </p:nvPicPr>
        <p:blipFill>
          <a:blip r:embed="rId2"/>
          <a:stretch>
            <a:fillRect/>
          </a:stretch>
        </p:blipFill>
        <p:spPr>
          <a:xfrm>
            <a:off x="0" y="6197679"/>
            <a:ext cx="9144000" cy="660321"/>
          </a:xfrm>
          <a:prstGeom prst="rect">
            <a:avLst/>
          </a:prstGeom>
        </p:spPr>
      </p:pic>
      <p:pic>
        <p:nvPicPr>
          <p:cNvPr id="5" name="Picture 4" descr="A picture containing wall, monitor&#10;&#10;Description automatically generated">
            <a:extLst>
              <a:ext uri="{FF2B5EF4-FFF2-40B4-BE49-F238E27FC236}">
                <a16:creationId xmlns:a16="http://schemas.microsoft.com/office/drawing/2014/main" id="{C5C1B13E-9F0B-4A43-9E6D-45490E2B417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47164" y="6476999"/>
            <a:ext cx="396835" cy="396835"/>
          </a:xfrm>
          <a:prstGeom prst="rect">
            <a:avLst/>
          </a:prstGeom>
        </p:spPr>
      </p:pic>
    </p:spTree>
    <p:extLst>
      <p:ext uri="{BB962C8B-B14F-4D97-AF65-F5344CB8AC3E}">
        <p14:creationId xmlns:p14="http://schemas.microsoft.com/office/powerpoint/2010/main" val="11814076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CC9FC-10B3-4BF0-A817-8C22E1FCE96D}"/>
              </a:ext>
            </a:extLst>
          </p:cNvPr>
          <p:cNvSpPr>
            <a:spLocks noGrp="1"/>
          </p:cNvSpPr>
          <p:nvPr>
            <p:ph type="title"/>
          </p:nvPr>
        </p:nvSpPr>
        <p:spPr/>
        <p:txBody>
          <a:bodyPr>
            <a:normAutofit/>
          </a:bodyPr>
          <a:lstStyle/>
          <a:p>
            <a:pPr algn="ctr"/>
            <a:r>
              <a:rPr lang="en-US" sz="3600" b="1" dirty="0"/>
              <a:t>PROTECTIVE (Confidentiality) ORDERS</a:t>
            </a:r>
          </a:p>
        </p:txBody>
      </p:sp>
      <p:sp>
        <p:nvSpPr>
          <p:cNvPr id="3" name="Content Placeholder 2">
            <a:extLst>
              <a:ext uri="{FF2B5EF4-FFF2-40B4-BE49-F238E27FC236}">
                <a16:creationId xmlns:a16="http://schemas.microsoft.com/office/drawing/2014/main" id="{8E727538-89A0-44B4-ACC4-4A0CFDE20FDD}"/>
              </a:ext>
            </a:extLst>
          </p:cNvPr>
          <p:cNvSpPr>
            <a:spLocks noGrp="1"/>
          </p:cNvSpPr>
          <p:nvPr>
            <p:ph idx="1"/>
          </p:nvPr>
        </p:nvSpPr>
        <p:spPr/>
        <p:txBody>
          <a:bodyPr/>
          <a:lstStyle/>
          <a:p>
            <a:pPr marL="0" indent="0" algn="ctr">
              <a:buNone/>
            </a:pPr>
            <a:r>
              <a:rPr lang="en-US" sz="2400" u="sng" dirty="0"/>
              <a:t>Benefits of Protective Orders</a:t>
            </a:r>
            <a:r>
              <a:rPr lang="en-US" sz="2400" dirty="0"/>
              <a:t>:</a:t>
            </a:r>
          </a:p>
          <a:p>
            <a:pPr marL="0" indent="0" algn="ctr">
              <a:buNone/>
            </a:pPr>
            <a:r>
              <a:rPr lang="en-US" sz="2400" dirty="0"/>
              <a:t>Building the Foundation on Which Discovery Issues are Examined;</a:t>
            </a:r>
          </a:p>
          <a:p>
            <a:pPr marL="0" indent="0" algn="ctr">
              <a:buNone/>
            </a:pPr>
            <a:endParaRPr lang="en-US" sz="2400" dirty="0"/>
          </a:p>
          <a:p>
            <a:pPr marL="0" indent="0" algn="ctr">
              <a:buNone/>
            </a:pPr>
            <a:r>
              <a:rPr lang="en-US" sz="2400" u="sng" dirty="0"/>
              <a:t>Limitations of Protective Orders</a:t>
            </a:r>
            <a:r>
              <a:rPr lang="en-US" sz="2400" dirty="0"/>
              <a:t>:</a:t>
            </a:r>
          </a:p>
          <a:p>
            <a:pPr marL="0" indent="0" algn="ctr">
              <a:buNone/>
            </a:pPr>
            <a:r>
              <a:rPr lang="en-US" sz="2400" dirty="0"/>
              <a:t>Will Not Resolve Every Issue;</a:t>
            </a:r>
          </a:p>
          <a:p>
            <a:pPr marL="0" indent="0" algn="ctr">
              <a:buNone/>
            </a:pPr>
            <a:endParaRPr lang="en-US" sz="2400" dirty="0"/>
          </a:p>
          <a:p>
            <a:pPr marL="0" indent="0" algn="ctr">
              <a:buNone/>
            </a:pPr>
            <a:r>
              <a:rPr lang="en-US" sz="2400" u="sng" dirty="0"/>
              <a:t>Examples</a:t>
            </a:r>
            <a:r>
              <a:rPr lang="en-US" sz="2400" dirty="0"/>
              <a:t>:</a:t>
            </a:r>
          </a:p>
          <a:p>
            <a:pPr marL="0" indent="0" algn="ctr">
              <a:buNone/>
            </a:pPr>
            <a:r>
              <a:rPr lang="en-US" sz="2400" i="1" dirty="0"/>
              <a:t>Uniloc 2017 LLC v. Microsoft Corp.</a:t>
            </a:r>
            <a:r>
              <a:rPr lang="en-US" sz="2400" dirty="0"/>
              <a:t>;</a:t>
            </a:r>
          </a:p>
          <a:p>
            <a:pPr marL="0" indent="0" algn="ctr">
              <a:buNone/>
            </a:pPr>
            <a:r>
              <a:rPr lang="en-US" sz="2400" i="1" dirty="0"/>
              <a:t>Transitional Edition </a:t>
            </a:r>
            <a:r>
              <a:rPr lang="en-US" sz="2400" dirty="0"/>
              <a:t>Example Protective Orders</a:t>
            </a:r>
          </a:p>
        </p:txBody>
      </p:sp>
      <p:pic>
        <p:nvPicPr>
          <p:cNvPr id="4" name="Picture 3">
            <a:extLst>
              <a:ext uri="{FF2B5EF4-FFF2-40B4-BE49-F238E27FC236}">
                <a16:creationId xmlns:a16="http://schemas.microsoft.com/office/drawing/2014/main" id="{9753AC5E-0A41-4A6F-B90F-7F4D3FA3F4EA}"/>
              </a:ext>
            </a:extLst>
          </p:cNvPr>
          <p:cNvPicPr>
            <a:picLocks noChangeAspect="1"/>
          </p:cNvPicPr>
          <p:nvPr/>
        </p:nvPicPr>
        <p:blipFill>
          <a:blip r:embed="rId2"/>
          <a:stretch>
            <a:fillRect/>
          </a:stretch>
        </p:blipFill>
        <p:spPr>
          <a:xfrm>
            <a:off x="0" y="6197679"/>
            <a:ext cx="9144000" cy="660321"/>
          </a:xfrm>
          <a:prstGeom prst="rect">
            <a:avLst/>
          </a:prstGeom>
        </p:spPr>
      </p:pic>
      <p:pic>
        <p:nvPicPr>
          <p:cNvPr id="5" name="Picture 4" descr="A picture containing wall, monitor&#10;&#10;Description automatically generated">
            <a:extLst>
              <a:ext uri="{FF2B5EF4-FFF2-40B4-BE49-F238E27FC236}">
                <a16:creationId xmlns:a16="http://schemas.microsoft.com/office/drawing/2014/main" id="{C5C1B13E-9F0B-4A43-9E6D-45490E2B417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47164" y="6476999"/>
            <a:ext cx="396835" cy="396835"/>
          </a:xfrm>
          <a:prstGeom prst="rect">
            <a:avLst/>
          </a:prstGeom>
        </p:spPr>
      </p:pic>
    </p:spTree>
    <p:extLst>
      <p:ext uri="{BB962C8B-B14F-4D97-AF65-F5344CB8AC3E}">
        <p14:creationId xmlns:p14="http://schemas.microsoft.com/office/powerpoint/2010/main" val="41525036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CC9FC-10B3-4BF0-A817-8C22E1FCE96D}"/>
              </a:ext>
            </a:extLst>
          </p:cNvPr>
          <p:cNvSpPr>
            <a:spLocks noGrp="1"/>
          </p:cNvSpPr>
          <p:nvPr>
            <p:ph type="title"/>
          </p:nvPr>
        </p:nvSpPr>
        <p:spPr/>
        <p:txBody>
          <a:bodyPr>
            <a:normAutofit/>
          </a:bodyPr>
          <a:lstStyle/>
          <a:p>
            <a:pPr algn="ctr"/>
            <a:r>
              <a:rPr lang="en-US" sz="3600" b="1" dirty="0"/>
              <a:t>FINAL TAKEAWAY:</a:t>
            </a:r>
          </a:p>
        </p:txBody>
      </p:sp>
      <p:sp>
        <p:nvSpPr>
          <p:cNvPr id="3" name="Content Placeholder 2">
            <a:extLst>
              <a:ext uri="{FF2B5EF4-FFF2-40B4-BE49-F238E27FC236}">
                <a16:creationId xmlns:a16="http://schemas.microsoft.com/office/drawing/2014/main" id="{8E727538-89A0-44B4-ACC4-4A0CFDE20FDD}"/>
              </a:ext>
            </a:extLst>
          </p:cNvPr>
          <p:cNvSpPr>
            <a:spLocks noGrp="1"/>
          </p:cNvSpPr>
          <p:nvPr>
            <p:ph idx="1"/>
          </p:nvPr>
        </p:nvSpPr>
        <p:spPr/>
        <p:txBody>
          <a:bodyPr/>
          <a:lstStyle/>
          <a:p>
            <a:pPr marL="0" indent="0" algn="ctr">
              <a:buNone/>
            </a:pPr>
            <a:endParaRPr lang="en-US" sz="2400" dirty="0"/>
          </a:p>
          <a:p>
            <a:pPr marL="0" indent="0" algn="ctr">
              <a:buNone/>
            </a:pPr>
            <a:endParaRPr lang="en-US" sz="2400" dirty="0"/>
          </a:p>
          <a:p>
            <a:pPr marL="0" indent="0" algn="ctr">
              <a:buNone/>
            </a:pPr>
            <a:r>
              <a:rPr lang="en-US" sz="2400" dirty="0"/>
              <a:t>End-of-Case “Lessons Learned” Analysis of Strengths and Weaknesses of Handling PPI ESI and Develop Client Procedures and Protocols to Lessen Impact in Future Matters.</a:t>
            </a:r>
          </a:p>
        </p:txBody>
      </p:sp>
      <p:pic>
        <p:nvPicPr>
          <p:cNvPr id="4" name="Picture 3">
            <a:extLst>
              <a:ext uri="{FF2B5EF4-FFF2-40B4-BE49-F238E27FC236}">
                <a16:creationId xmlns:a16="http://schemas.microsoft.com/office/drawing/2014/main" id="{9753AC5E-0A41-4A6F-B90F-7F4D3FA3F4EA}"/>
              </a:ext>
            </a:extLst>
          </p:cNvPr>
          <p:cNvPicPr>
            <a:picLocks noChangeAspect="1"/>
          </p:cNvPicPr>
          <p:nvPr/>
        </p:nvPicPr>
        <p:blipFill>
          <a:blip r:embed="rId2"/>
          <a:stretch>
            <a:fillRect/>
          </a:stretch>
        </p:blipFill>
        <p:spPr>
          <a:xfrm>
            <a:off x="0" y="6197679"/>
            <a:ext cx="9144000" cy="660321"/>
          </a:xfrm>
          <a:prstGeom prst="rect">
            <a:avLst/>
          </a:prstGeom>
        </p:spPr>
      </p:pic>
      <p:pic>
        <p:nvPicPr>
          <p:cNvPr id="5" name="Picture 4" descr="A picture containing wall, monitor&#10;&#10;Description automatically generated">
            <a:extLst>
              <a:ext uri="{FF2B5EF4-FFF2-40B4-BE49-F238E27FC236}">
                <a16:creationId xmlns:a16="http://schemas.microsoft.com/office/drawing/2014/main" id="{C5C1B13E-9F0B-4A43-9E6D-45490E2B417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47164" y="6476999"/>
            <a:ext cx="396835" cy="396835"/>
          </a:xfrm>
          <a:prstGeom prst="rect">
            <a:avLst/>
          </a:prstGeom>
        </p:spPr>
      </p:pic>
    </p:spTree>
    <p:extLst>
      <p:ext uri="{BB962C8B-B14F-4D97-AF65-F5344CB8AC3E}">
        <p14:creationId xmlns:p14="http://schemas.microsoft.com/office/powerpoint/2010/main" val="41702911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1036" y="685801"/>
            <a:ext cx="7772400" cy="1143000"/>
          </a:xfrm>
        </p:spPr>
        <p:txBody>
          <a:bodyPr>
            <a:normAutofit/>
          </a:bodyPr>
          <a:lstStyle/>
          <a:p>
            <a:r>
              <a:rPr lang="en-US" b="1" dirty="0"/>
              <a:t>Thank You!</a:t>
            </a:r>
          </a:p>
        </p:txBody>
      </p:sp>
      <p:sp>
        <p:nvSpPr>
          <p:cNvPr id="3" name="Subtitle 2"/>
          <p:cNvSpPr>
            <a:spLocks noGrp="1"/>
          </p:cNvSpPr>
          <p:nvPr>
            <p:ph type="subTitle" idx="1"/>
          </p:nvPr>
        </p:nvSpPr>
        <p:spPr>
          <a:xfrm>
            <a:off x="1366836" y="1981200"/>
            <a:ext cx="6400800" cy="3962401"/>
          </a:xfrm>
        </p:spPr>
        <p:txBody>
          <a:bodyPr>
            <a:noAutofit/>
          </a:bodyPr>
          <a:lstStyle/>
          <a:p>
            <a:endParaRPr lang="en-US" sz="2000" dirty="0">
              <a:solidFill>
                <a:schemeClr val="tx1"/>
              </a:solidFill>
            </a:endParaRPr>
          </a:p>
          <a:p>
            <a:r>
              <a:rPr lang="en-US" sz="2600" b="1" dirty="0">
                <a:solidFill>
                  <a:schemeClr val="tx1"/>
                </a:solidFill>
              </a:rPr>
              <a:t>Cybercompliance &amp; Its Impact on Litigation (Discovery)</a:t>
            </a:r>
          </a:p>
          <a:p>
            <a:r>
              <a:rPr lang="en-US" sz="2000" dirty="0">
                <a:solidFill>
                  <a:schemeClr val="tx1"/>
                </a:solidFill>
              </a:rPr>
              <a:t>June 2, 2020</a:t>
            </a:r>
          </a:p>
          <a:p>
            <a:r>
              <a:rPr lang="en-US" sz="2000" dirty="0"/>
              <a:t>________________________________________________</a:t>
            </a:r>
            <a:endParaRPr lang="en-US" sz="2000" dirty="0">
              <a:solidFill>
                <a:schemeClr val="tx1"/>
              </a:solidFill>
            </a:endParaRPr>
          </a:p>
          <a:p>
            <a:r>
              <a:rPr lang="en-US" sz="2000" dirty="0">
                <a:solidFill>
                  <a:schemeClr val="tx1"/>
                </a:solidFill>
              </a:rPr>
              <a:t>Presented By:</a:t>
            </a:r>
          </a:p>
          <a:p>
            <a:r>
              <a:rPr lang="en-US" sz="2000" dirty="0"/>
              <a:t>Aaron Mutnick – Shelter Insurance</a:t>
            </a:r>
          </a:p>
          <a:p>
            <a:r>
              <a:rPr lang="en-US" sz="2000" dirty="0">
                <a:solidFill>
                  <a:schemeClr val="tx1"/>
                </a:solidFill>
              </a:rPr>
              <a:t>Paul Zimmerman – Christian &amp; Small LLP</a:t>
            </a:r>
          </a:p>
          <a:p>
            <a:r>
              <a:rPr lang="en-US" sz="2000" dirty="0"/>
              <a:t>Ken Rashbaum – Barton LLP</a:t>
            </a:r>
          </a:p>
          <a:p>
            <a:r>
              <a:rPr lang="en-US" sz="2000" dirty="0">
                <a:solidFill>
                  <a:schemeClr val="tx1"/>
                </a:solidFill>
              </a:rPr>
              <a:t>Dale Thornsjo – O’Meara Leer Wagner &amp; Kohl PA</a:t>
            </a:r>
          </a:p>
        </p:txBody>
      </p:sp>
      <p:pic>
        <p:nvPicPr>
          <p:cNvPr id="8" name="Picture 7">
            <a:extLst>
              <a:ext uri="{FF2B5EF4-FFF2-40B4-BE49-F238E27FC236}">
                <a16:creationId xmlns:a16="http://schemas.microsoft.com/office/drawing/2014/main" id="{A6422701-D125-4E02-B167-EEB83E76752F}"/>
              </a:ext>
            </a:extLst>
          </p:cNvPr>
          <p:cNvPicPr>
            <a:picLocks noChangeAspect="1"/>
          </p:cNvPicPr>
          <p:nvPr/>
        </p:nvPicPr>
        <p:blipFill>
          <a:blip r:embed="rId2"/>
          <a:stretch>
            <a:fillRect/>
          </a:stretch>
        </p:blipFill>
        <p:spPr>
          <a:xfrm>
            <a:off x="0" y="6197679"/>
            <a:ext cx="9144000" cy="660321"/>
          </a:xfrm>
          <a:prstGeom prst="rect">
            <a:avLst/>
          </a:prstGeom>
        </p:spPr>
      </p:pic>
      <p:pic>
        <p:nvPicPr>
          <p:cNvPr id="12" name="Picture 11" descr="A picture containing wall, monitor&#10;&#10;Description automatically generated">
            <a:extLst>
              <a:ext uri="{FF2B5EF4-FFF2-40B4-BE49-F238E27FC236}">
                <a16:creationId xmlns:a16="http://schemas.microsoft.com/office/drawing/2014/main" id="{7603115B-AB40-4E09-B445-93E3D326FD0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47164" y="6476999"/>
            <a:ext cx="396835" cy="396835"/>
          </a:xfrm>
          <a:prstGeom prst="rect">
            <a:avLst/>
          </a:prstGeom>
        </p:spPr>
      </p:pic>
    </p:spTree>
    <p:extLst>
      <p:ext uri="{BB962C8B-B14F-4D97-AF65-F5344CB8AC3E}">
        <p14:creationId xmlns:p14="http://schemas.microsoft.com/office/powerpoint/2010/main" val="8237155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CC9FC-10B3-4BF0-A817-8C22E1FCE96D}"/>
              </a:ext>
            </a:extLst>
          </p:cNvPr>
          <p:cNvSpPr>
            <a:spLocks noGrp="1"/>
          </p:cNvSpPr>
          <p:nvPr>
            <p:ph type="title"/>
          </p:nvPr>
        </p:nvSpPr>
        <p:spPr/>
        <p:txBody>
          <a:bodyPr>
            <a:normAutofit/>
          </a:bodyPr>
          <a:lstStyle/>
          <a:p>
            <a:pPr algn="ctr"/>
            <a:r>
              <a:rPr lang="en-US" sz="3600" b="1" dirty="0"/>
              <a:t>DISCLAIMER</a:t>
            </a:r>
          </a:p>
        </p:txBody>
      </p:sp>
      <p:sp>
        <p:nvSpPr>
          <p:cNvPr id="3" name="Content Placeholder 2">
            <a:extLst>
              <a:ext uri="{FF2B5EF4-FFF2-40B4-BE49-F238E27FC236}">
                <a16:creationId xmlns:a16="http://schemas.microsoft.com/office/drawing/2014/main" id="{8E727538-89A0-44B4-ACC4-4A0CFDE20FDD}"/>
              </a:ext>
            </a:extLst>
          </p:cNvPr>
          <p:cNvSpPr>
            <a:spLocks noGrp="1"/>
          </p:cNvSpPr>
          <p:nvPr>
            <p:ph idx="1"/>
          </p:nvPr>
        </p:nvSpPr>
        <p:spPr>
          <a:xfrm>
            <a:off x="628650" y="1690689"/>
            <a:ext cx="7886700" cy="4486274"/>
          </a:xfrm>
        </p:spPr>
        <p:txBody>
          <a:bodyPr>
            <a:normAutofit/>
          </a:bodyPr>
          <a:lstStyle/>
          <a:p>
            <a:pPr marL="0" indent="0" algn="ctr">
              <a:buNone/>
            </a:pPr>
            <a:r>
              <a:rPr lang="en-US" sz="2400" dirty="0"/>
              <a:t>This presentation is solely for the purpose of providing general information about its subject matter.  </a:t>
            </a:r>
          </a:p>
          <a:p>
            <a:pPr marL="0" indent="0" algn="ctr">
              <a:buNone/>
            </a:pPr>
            <a:r>
              <a:rPr lang="en-US" sz="2400" dirty="0"/>
              <a:t>It is not based upon, nor does it contain analysis based upon, specific facts and circumstances pertaining to any particular company or situation.  </a:t>
            </a:r>
          </a:p>
          <a:p>
            <a:pPr marL="0" indent="0" algn="ctr">
              <a:buNone/>
            </a:pPr>
            <a:r>
              <a:rPr lang="en-US" sz="2400" dirty="0"/>
              <a:t>This presentation and its accompanying materials do not constitute the rendering of legal advice, and they are not directed toward any particular jurisdiction.  </a:t>
            </a:r>
          </a:p>
          <a:p>
            <a:pPr marL="0" indent="0" algn="ctr">
              <a:buNone/>
            </a:pPr>
            <a:r>
              <a:rPr lang="en-US" sz="2400" dirty="0"/>
              <a:t>Any opinions discussed in this presentation are those of the presenters and should not be attributed to the presenters’ firms, employers or clients.</a:t>
            </a:r>
          </a:p>
        </p:txBody>
      </p:sp>
      <p:pic>
        <p:nvPicPr>
          <p:cNvPr id="4" name="Picture 3">
            <a:extLst>
              <a:ext uri="{FF2B5EF4-FFF2-40B4-BE49-F238E27FC236}">
                <a16:creationId xmlns:a16="http://schemas.microsoft.com/office/drawing/2014/main" id="{9753AC5E-0A41-4A6F-B90F-7F4D3FA3F4EA}"/>
              </a:ext>
            </a:extLst>
          </p:cNvPr>
          <p:cNvPicPr>
            <a:picLocks noChangeAspect="1"/>
          </p:cNvPicPr>
          <p:nvPr/>
        </p:nvPicPr>
        <p:blipFill>
          <a:blip r:embed="rId2"/>
          <a:stretch>
            <a:fillRect/>
          </a:stretch>
        </p:blipFill>
        <p:spPr>
          <a:xfrm>
            <a:off x="0" y="6197679"/>
            <a:ext cx="9144000" cy="660321"/>
          </a:xfrm>
          <a:prstGeom prst="rect">
            <a:avLst/>
          </a:prstGeom>
        </p:spPr>
      </p:pic>
      <p:pic>
        <p:nvPicPr>
          <p:cNvPr id="5" name="Picture 4" descr="A picture containing wall, monitor&#10;&#10;Description automatically generated">
            <a:extLst>
              <a:ext uri="{FF2B5EF4-FFF2-40B4-BE49-F238E27FC236}">
                <a16:creationId xmlns:a16="http://schemas.microsoft.com/office/drawing/2014/main" id="{C5C1B13E-9F0B-4A43-9E6D-45490E2B417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47164" y="6476999"/>
            <a:ext cx="396835" cy="396835"/>
          </a:xfrm>
          <a:prstGeom prst="rect">
            <a:avLst/>
          </a:prstGeom>
        </p:spPr>
      </p:pic>
    </p:spTree>
    <p:extLst>
      <p:ext uri="{BB962C8B-B14F-4D97-AF65-F5344CB8AC3E}">
        <p14:creationId xmlns:p14="http://schemas.microsoft.com/office/powerpoint/2010/main" val="32023479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CC9FC-10B3-4BF0-A817-8C22E1FCE96D}"/>
              </a:ext>
            </a:extLst>
          </p:cNvPr>
          <p:cNvSpPr>
            <a:spLocks noGrp="1"/>
          </p:cNvSpPr>
          <p:nvPr>
            <p:ph type="title"/>
          </p:nvPr>
        </p:nvSpPr>
        <p:spPr/>
        <p:txBody>
          <a:bodyPr>
            <a:normAutofit/>
          </a:bodyPr>
          <a:lstStyle/>
          <a:p>
            <a:pPr algn="ctr"/>
            <a:r>
              <a:rPr lang="en-US" sz="3600" b="1" dirty="0"/>
              <a:t>WHAT’S THE ISSUE</a:t>
            </a:r>
          </a:p>
        </p:txBody>
      </p:sp>
      <p:sp>
        <p:nvSpPr>
          <p:cNvPr id="3" name="Content Placeholder 2">
            <a:extLst>
              <a:ext uri="{FF2B5EF4-FFF2-40B4-BE49-F238E27FC236}">
                <a16:creationId xmlns:a16="http://schemas.microsoft.com/office/drawing/2014/main" id="{8E727538-89A0-44B4-ACC4-4A0CFDE20FDD}"/>
              </a:ext>
            </a:extLst>
          </p:cNvPr>
          <p:cNvSpPr>
            <a:spLocks noGrp="1"/>
          </p:cNvSpPr>
          <p:nvPr>
            <p:ph idx="1"/>
          </p:nvPr>
        </p:nvSpPr>
        <p:spPr/>
        <p:txBody>
          <a:bodyPr>
            <a:normAutofit/>
          </a:bodyPr>
          <a:lstStyle/>
          <a:p>
            <a:pPr marL="0" indent="0" algn="ctr">
              <a:buNone/>
            </a:pPr>
            <a:r>
              <a:rPr lang="en-US" sz="2800" dirty="0"/>
              <a:t>“The Old Days:”	“Local;” Paper; Privacy?</a:t>
            </a:r>
          </a:p>
          <a:p>
            <a:pPr marL="0" indent="0" algn="ctr">
              <a:buNone/>
            </a:pPr>
            <a:endParaRPr lang="en-US" sz="2800" dirty="0"/>
          </a:p>
          <a:p>
            <a:pPr marL="0" indent="0" algn="ctr">
              <a:buNone/>
            </a:pPr>
            <a:r>
              <a:rPr lang="en-US" sz="2800" dirty="0"/>
              <a:t>Evolves to:	Global; ESI; Privacy!</a:t>
            </a:r>
          </a:p>
          <a:p>
            <a:pPr marL="0" indent="0" algn="ctr">
              <a:buNone/>
            </a:pPr>
            <a:endParaRPr lang="en-US" sz="2800" dirty="0"/>
          </a:p>
          <a:p>
            <a:pPr marL="0" indent="0" algn="ctr">
              <a:buNone/>
            </a:pPr>
            <a:r>
              <a:rPr lang="en-US" sz="2800" dirty="0"/>
              <a:t>How Do Parties Navigate the Tensions and Conflicts Created by Evolving Cybercompliance Obligations </a:t>
            </a:r>
            <a:r>
              <a:rPr lang="en-US" sz="2800"/>
              <a:t>and Their </a:t>
            </a:r>
            <a:r>
              <a:rPr lang="en-US" sz="2800" dirty="0"/>
              <a:t>Litigation (Discovery) Obligations?</a:t>
            </a:r>
          </a:p>
        </p:txBody>
      </p:sp>
      <p:pic>
        <p:nvPicPr>
          <p:cNvPr id="4" name="Picture 3">
            <a:extLst>
              <a:ext uri="{FF2B5EF4-FFF2-40B4-BE49-F238E27FC236}">
                <a16:creationId xmlns:a16="http://schemas.microsoft.com/office/drawing/2014/main" id="{9753AC5E-0A41-4A6F-B90F-7F4D3FA3F4EA}"/>
              </a:ext>
            </a:extLst>
          </p:cNvPr>
          <p:cNvPicPr>
            <a:picLocks noChangeAspect="1"/>
          </p:cNvPicPr>
          <p:nvPr/>
        </p:nvPicPr>
        <p:blipFill>
          <a:blip r:embed="rId2"/>
          <a:stretch>
            <a:fillRect/>
          </a:stretch>
        </p:blipFill>
        <p:spPr>
          <a:xfrm>
            <a:off x="0" y="6197679"/>
            <a:ext cx="9144000" cy="660321"/>
          </a:xfrm>
          <a:prstGeom prst="rect">
            <a:avLst/>
          </a:prstGeom>
        </p:spPr>
      </p:pic>
      <p:pic>
        <p:nvPicPr>
          <p:cNvPr id="5" name="Picture 4" descr="A picture containing wall, monitor&#10;&#10;Description automatically generated">
            <a:extLst>
              <a:ext uri="{FF2B5EF4-FFF2-40B4-BE49-F238E27FC236}">
                <a16:creationId xmlns:a16="http://schemas.microsoft.com/office/drawing/2014/main" id="{C5C1B13E-9F0B-4A43-9E6D-45490E2B417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47164" y="6476999"/>
            <a:ext cx="396835" cy="396835"/>
          </a:xfrm>
          <a:prstGeom prst="rect">
            <a:avLst/>
          </a:prstGeom>
        </p:spPr>
      </p:pic>
    </p:spTree>
    <p:extLst>
      <p:ext uri="{BB962C8B-B14F-4D97-AF65-F5344CB8AC3E}">
        <p14:creationId xmlns:p14="http://schemas.microsoft.com/office/powerpoint/2010/main" val="2506798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CC9FC-10B3-4BF0-A817-8C22E1FCE96D}"/>
              </a:ext>
            </a:extLst>
          </p:cNvPr>
          <p:cNvSpPr>
            <a:spLocks noGrp="1"/>
          </p:cNvSpPr>
          <p:nvPr>
            <p:ph type="title"/>
          </p:nvPr>
        </p:nvSpPr>
        <p:spPr/>
        <p:txBody>
          <a:bodyPr>
            <a:normAutofit/>
          </a:bodyPr>
          <a:lstStyle/>
          <a:p>
            <a:pPr algn="ctr"/>
            <a:r>
              <a:rPr lang="en-US" sz="3600" b="1" dirty="0"/>
              <a:t>WHAT’S THE ISSUE</a:t>
            </a:r>
          </a:p>
        </p:txBody>
      </p:sp>
      <p:sp>
        <p:nvSpPr>
          <p:cNvPr id="3" name="Content Placeholder 2">
            <a:extLst>
              <a:ext uri="{FF2B5EF4-FFF2-40B4-BE49-F238E27FC236}">
                <a16:creationId xmlns:a16="http://schemas.microsoft.com/office/drawing/2014/main" id="{8E727538-89A0-44B4-ACC4-4A0CFDE20FDD}"/>
              </a:ext>
            </a:extLst>
          </p:cNvPr>
          <p:cNvSpPr>
            <a:spLocks noGrp="1"/>
          </p:cNvSpPr>
          <p:nvPr>
            <p:ph idx="1"/>
          </p:nvPr>
        </p:nvSpPr>
        <p:spPr/>
        <p:txBody>
          <a:bodyPr>
            <a:normAutofit/>
          </a:bodyPr>
          <a:lstStyle/>
          <a:p>
            <a:pPr marL="0" indent="0" algn="ctr">
              <a:buNone/>
            </a:pPr>
            <a:endParaRPr lang="en-US" sz="2400" dirty="0"/>
          </a:p>
          <a:p>
            <a:pPr marL="0" indent="0" algn="ctr">
              <a:buNone/>
            </a:pPr>
            <a:r>
              <a:rPr lang="en-US" sz="2800" dirty="0"/>
              <a:t>Discovery of Personally-Identifiable Information:</a:t>
            </a:r>
          </a:p>
          <a:p>
            <a:pPr marL="0" indent="0" algn="ctr">
              <a:buNone/>
            </a:pPr>
            <a:endParaRPr lang="en-US" sz="2800" dirty="0"/>
          </a:p>
          <a:p>
            <a:pPr marL="0" indent="0" algn="ctr">
              <a:buNone/>
            </a:pPr>
            <a:r>
              <a:rPr lang="en-US" sz="2800" dirty="0"/>
              <a:t>From Parties;</a:t>
            </a:r>
          </a:p>
          <a:p>
            <a:pPr marL="0" indent="0" algn="ctr">
              <a:buNone/>
            </a:pPr>
            <a:endParaRPr lang="en-US" sz="2800" dirty="0"/>
          </a:p>
          <a:p>
            <a:pPr marL="0" indent="0" algn="ctr">
              <a:buNone/>
            </a:pPr>
            <a:r>
              <a:rPr lang="en-US" sz="2800" dirty="0"/>
              <a:t>From Third Parties;</a:t>
            </a:r>
          </a:p>
        </p:txBody>
      </p:sp>
      <p:pic>
        <p:nvPicPr>
          <p:cNvPr id="4" name="Picture 3">
            <a:extLst>
              <a:ext uri="{FF2B5EF4-FFF2-40B4-BE49-F238E27FC236}">
                <a16:creationId xmlns:a16="http://schemas.microsoft.com/office/drawing/2014/main" id="{9753AC5E-0A41-4A6F-B90F-7F4D3FA3F4EA}"/>
              </a:ext>
            </a:extLst>
          </p:cNvPr>
          <p:cNvPicPr>
            <a:picLocks noChangeAspect="1"/>
          </p:cNvPicPr>
          <p:nvPr/>
        </p:nvPicPr>
        <p:blipFill>
          <a:blip r:embed="rId2"/>
          <a:stretch>
            <a:fillRect/>
          </a:stretch>
        </p:blipFill>
        <p:spPr>
          <a:xfrm>
            <a:off x="0" y="6197679"/>
            <a:ext cx="9144000" cy="660321"/>
          </a:xfrm>
          <a:prstGeom prst="rect">
            <a:avLst/>
          </a:prstGeom>
        </p:spPr>
      </p:pic>
      <p:pic>
        <p:nvPicPr>
          <p:cNvPr id="5" name="Picture 4" descr="A picture containing wall, monitor&#10;&#10;Description automatically generated">
            <a:extLst>
              <a:ext uri="{FF2B5EF4-FFF2-40B4-BE49-F238E27FC236}">
                <a16:creationId xmlns:a16="http://schemas.microsoft.com/office/drawing/2014/main" id="{C5C1B13E-9F0B-4A43-9E6D-45490E2B417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47164" y="6476999"/>
            <a:ext cx="396835" cy="396835"/>
          </a:xfrm>
          <a:prstGeom prst="rect">
            <a:avLst/>
          </a:prstGeom>
        </p:spPr>
      </p:pic>
    </p:spTree>
    <p:extLst>
      <p:ext uri="{BB962C8B-B14F-4D97-AF65-F5344CB8AC3E}">
        <p14:creationId xmlns:p14="http://schemas.microsoft.com/office/powerpoint/2010/main" val="16704334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CC9FC-10B3-4BF0-A817-8C22E1FCE96D}"/>
              </a:ext>
            </a:extLst>
          </p:cNvPr>
          <p:cNvSpPr>
            <a:spLocks noGrp="1"/>
          </p:cNvSpPr>
          <p:nvPr>
            <p:ph type="title"/>
          </p:nvPr>
        </p:nvSpPr>
        <p:spPr/>
        <p:txBody>
          <a:bodyPr>
            <a:normAutofit/>
          </a:bodyPr>
          <a:lstStyle/>
          <a:p>
            <a:pPr algn="ctr"/>
            <a:r>
              <a:rPr lang="en-US" sz="3600" b="1" dirty="0"/>
              <a:t>WHAT’S THE ISSUE</a:t>
            </a:r>
          </a:p>
        </p:txBody>
      </p:sp>
      <p:sp>
        <p:nvSpPr>
          <p:cNvPr id="3" name="Content Placeholder 2">
            <a:extLst>
              <a:ext uri="{FF2B5EF4-FFF2-40B4-BE49-F238E27FC236}">
                <a16:creationId xmlns:a16="http://schemas.microsoft.com/office/drawing/2014/main" id="{8E727538-89A0-44B4-ACC4-4A0CFDE20FDD}"/>
              </a:ext>
            </a:extLst>
          </p:cNvPr>
          <p:cNvSpPr>
            <a:spLocks noGrp="1"/>
          </p:cNvSpPr>
          <p:nvPr>
            <p:ph idx="1"/>
          </p:nvPr>
        </p:nvSpPr>
        <p:spPr/>
        <p:txBody>
          <a:bodyPr>
            <a:normAutofit/>
          </a:bodyPr>
          <a:lstStyle/>
          <a:p>
            <a:pPr marL="0" indent="0" algn="ctr">
              <a:buNone/>
            </a:pPr>
            <a:r>
              <a:rPr lang="en-US" sz="2400" dirty="0"/>
              <a:t>“Over the last ten years, the need to navigate foreign laws during the domestic discovery process has arisen with increasing frequency as businesses continue to cross borders and foreign data privacy and other blocking statutes proliferate at unprecedented rates. ”	</a:t>
            </a:r>
          </a:p>
          <a:p>
            <a:pPr marL="0" indent="0" algn="ctr">
              <a:buNone/>
            </a:pPr>
            <a:r>
              <a:rPr lang="en-US" sz="2400" dirty="0"/>
              <a:t>“Notwithstanding the complexity and increasing frequency with which this issue arises, there is little in the way of authoritative guidance on how practitioners can analyze and navigate this conflict of laws.”</a:t>
            </a:r>
          </a:p>
          <a:p>
            <a:pPr marL="0" indent="0" algn="ctr">
              <a:buNone/>
            </a:pPr>
            <a:r>
              <a:rPr lang="en-US" sz="2400" dirty="0"/>
              <a:t>“CROSS-BORDER E-DISCOVERY: NAVIGATING FOREIGN DATA PRIVACY LAWS AND BLOCKING STATUTES IN U.S. LITIGATION” New York City Bar E-Discovery Working Group </a:t>
            </a:r>
          </a:p>
        </p:txBody>
      </p:sp>
      <p:pic>
        <p:nvPicPr>
          <p:cNvPr id="4" name="Picture 3">
            <a:extLst>
              <a:ext uri="{FF2B5EF4-FFF2-40B4-BE49-F238E27FC236}">
                <a16:creationId xmlns:a16="http://schemas.microsoft.com/office/drawing/2014/main" id="{9753AC5E-0A41-4A6F-B90F-7F4D3FA3F4EA}"/>
              </a:ext>
            </a:extLst>
          </p:cNvPr>
          <p:cNvPicPr>
            <a:picLocks noChangeAspect="1"/>
          </p:cNvPicPr>
          <p:nvPr/>
        </p:nvPicPr>
        <p:blipFill>
          <a:blip r:embed="rId2"/>
          <a:stretch>
            <a:fillRect/>
          </a:stretch>
        </p:blipFill>
        <p:spPr>
          <a:xfrm>
            <a:off x="0" y="6197679"/>
            <a:ext cx="9144000" cy="660321"/>
          </a:xfrm>
          <a:prstGeom prst="rect">
            <a:avLst/>
          </a:prstGeom>
        </p:spPr>
      </p:pic>
      <p:pic>
        <p:nvPicPr>
          <p:cNvPr id="5" name="Picture 4" descr="A picture containing wall, monitor&#10;&#10;Description automatically generated">
            <a:extLst>
              <a:ext uri="{FF2B5EF4-FFF2-40B4-BE49-F238E27FC236}">
                <a16:creationId xmlns:a16="http://schemas.microsoft.com/office/drawing/2014/main" id="{C5C1B13E-9F0B-4A43-9E6D-45490E2B417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47164" y="6476999"/>
            <a:ext cx="396835" cy="396835"/>
          </a:xfrm>
          <a:prstGeom prst="rect">
            <a:avLst/>
          </a:prstGeom>
        </p:spPr>
      </p:pic>
    </p:spTree>
    <p:extLst>
      <p:ext uri="{BB962C8B-B14F-4D97-AF65-F5344CB8AC3E}">
        <p14:creationId xmlns:p14="http://schemas.microsoft.com/office/powerpoint/2010/main" val="30774672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CC9FC-10B3-4BF0-A817-8C22E1FCE96D}"/>
              </a:ext>
            </a:extLst>
          </p:cNvPr>
          <p:cNvSpPr>
            <a:spLocks noGrp="1"/>
          </p:cNvSpPr>
          <p:nvPr>
            <p:ph type="title"/>
          </p:nvPr>
        </p:nvSpPr>
        <p:spPr/>
        <p:txBody>
          <a:bodyPr>
            <a:normAutofit/>
          </a:bodyPr>
          <a:lstStyle/>
          <a:p>
            <a:pPr algn="ctr"/>
            <a:r>
              <a:rPr lang="en-US" sz="3600" b="1" dirty="0"/>
              <a:t>WHAT LAW(S) APPLIES</a:t>
            </a:r>
          </a:p>
        </p:txBody>
      </p:sp>
      <p:sp>
        <p:nvSpPr>
          <p:cNvPr id="3" name="Content Placeholder 2">
            <a:extLst>
              <a:ext uri="{FF2B5EF4-FFF2-40B4-BE49-F238E27FC236}">
                <a16:creationId xmlns:a16="http://schemas.microsoft.com/office/drawing/2014/main" id="{8E727538-89A0-44B4-ACC4-4A0CFDE20FDD}"/>
              </a:ext>
            </a:extLst>
          </p:cNvPr>
          <p:cNvSpPr>
            <a:spLocks noGrp="1"/>
          </p:cNvSpPr>
          <p:nvPr>
            <p:ph idx="1"/>
          </p:nvPr>
        </p:nvSpPr>
        <p:spPr/>
        <p:txBody>
          <a:bodyPr>
            <a:normAutofit/>
          </a:bodyPr>
          <a:lstStyle/>
          <a:p>
            <a:pPr marL="0" indent="0" algn="ctr">
              <a:buNone/>
            </a:pPr>
            <a:r>
              <a:rPr lang="en-US" sz="2400" u="sng" dirty="0"/>
              <a:t>Foreign Privacy Laws</a:t>
            </a:r>
            <a:r>
              <a:rPr lang="en-US" sz="2400" dirty="0"/>
              <a:t>:</a:t>
            </a:r>
          </a:p>
          <a:p>
            <a:pPr marL="0" indent="0" algn="ctr">
              <a:buNone/>
            </a:pPr>
            <a:r>
              <a:rPr lang="en-US" sz="2400" dirty="0"/>
              <a:t>GDPR and Similar Laws, Blocking Statutes, The Hague Convention Interplay;</a:t>
            </a:r>
          </a:p>
          <a:p>
            <a:pPr marL="0" indent="0" algn="ctr">
              <a:buNone/>
            </a:pPr>
            <a:endParaRPr lang="en-US" sz="2400" dirty="0"/>
          </a:p>
          <a:p>
            <a:pPr marL="0" indent="0" algn="ctr">
              <a:buNone/>
            </a:pPr>
            <a:r>
              <a:rPr lang="en-US" sz="2400" u="sng" dirty="0"/>
              <a:t>Domestic Privacy Laws</a:t>
            </a:r>
            <a:r>
              <a:rPr lang="en-US" sz="2400" dirty="0"/>
              <a:t>:</a:t>
            </a:r>
          </a:p>
          <a:p>
            <a:pPr marL="0" indent="0" algn="ctr">
              <a:buNone/>
            </a:pPr>
            <a:r>
              <a:rPr lang="en-US" sz="2400" dirty="0"/>
              <a:t>Colorado Data Breach Law, CCPA, SHIELD Act, Illinois Biometric Information Privacy Act as e.g.s;</a:t>
            </a:r>
          </a:p>
          <a:p>
            <a:pPr marL="0" indent="0" algn="ctr">
              <a:buNone/>
            </a:pPr>
            <a:endParaRPr lang="en-US" sz="2400" dirty="0"/>
          </a:p>
          <a:p>
            <a:pPr marL="0" indent="0" algn="ctr">
              <a:buNone/>
            </a:pPr>
            <a:r>
              <a:rPr lang="en-US" sz="2400" u="sng" dirty="0"/>
              <a:t>Federal Rules of Civil Procedure</a:t>
            </a:r>
            <a:r>
              <a:rPr lang="en-US" sz="2400" dirty="0"/>
              <a:t>:</a:t>
            </a:r>
          </a:p>
          <a:p>
            <a:pPr marL="0" indent="0" algn="ctr">
              <a:buNone/>
            </a:pPr>
            <a:r>
              <a:rPr lang="en-US" sz="2400" dirty="0"/>
              <a:t>Title V. Disclosures and Discovery</a:t>
            </a:r>
          </a:p>
          <a:p>
            <a:pPr marL="0" indent="0" algn="ctr">
              <a:buNone/>
            </a:pPr>
            <a:endParaRPr lang="en-US" sz="2400" dirty="0"/>
          </a:p>
        </p:txBody>
      </p:sp>
      <p:pic>
        <p:nvPicPr>
          <p:cNvPr id="4" name="Picture 3">
            <a:extLst>
              <a:ext uri="{FF2B5EF4-FFF2-40B4-BE49-F238E27FC236}">
                <a16:creationId xmlns:a16="http://schemas.microsoft.com/office/drawing/2014/main" id="{9753AC5E-0A41-4A6F-B90F-7F4D3FA3F4EA}"/>
              </a:ext>
            </a:extLst>
          </p:cNvPr>
          <p:cNvPicPr>
            <a:picLocks noChangeAspect="1"/>
          </p:cNvPicPr>
          <p:nvPr/>
        </p:nvPicPr>
        <p:blipFill>
          <a:blip r:embed="rId2"/>
          <a:stretch>
            <a:fillRect/>
          </a:stretch>
        </p:blipFill>
        <p:spPr>
          <a:xfrm>
            <a:off x="0" y="6197679"/>
            <a:ext cx="9144000" cy="660321"/>
          </a:xfrm>
          <a:prstGeom prst="rect">
            <a:avLst/>
          </a:prstGeom>
        </p:spPr>
      </p:pic>
      <p:pic>
        <p:nvPicPr>
          <p:cNvPr id="5" name="Picture 4" descr="A picture containing wall, monitor&#10;&#10;Description automatically generated">
            <a:extLst>
              <a:ext uri="{FF2B5EF4-FFF2-40B4-BE49-F238E27FC236}">
                <a16:creationId xmlns:a16="http://schemas.microsoft.com/office/drawing/2014/main" id="{C5C1B13E-9F0B-4A43-9E6D-45490E2B417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47164" y="6476999"/>
            <a:ext cx="396835" cy="396835"/>
          </a:xfrm>
          <a:prstGeom prst="rect">
            <a:avLst/>
          </a:prstGeom>
        </p:spPr>
      </p:pic>
    </p:spTree>
    <p:extLst>
      <p:ext uri="{BB962C8B-B14F-4D97-AF65-F5344CB8AC3E}">
        <p14:creationId xmlns:p14="http://schemas.microsoft.com/office/powerpoint/2010/main" val="11025921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CC9FC-10B3-4BF0-A817-8C22E1FCE96D}"/>
              </a:ext>
            </a:extLst>
          </p:cNvPr>
          <p:cNvSpPr>
            <a:spLocks noGrp="1"/>
          </p:cNvSpPr>
          <p:nvPr>
            <p:ph type="title"/>
          </p:nvPr>
        </p:nvSpPr>
        <p:spPr/>
        <p:txBody>
          <a:bodyPr>
            <a:normAutofit/>
          </a:bodyPr>
          <a:lstStyle/>
          <a:p>
            <a:pPr algn="ctr"/>
            <a:r>
              <a:rPr lang="en-US" sz="3600" b="1" dirty="0"/>
              <a:t>WHAT LAW(S) APPLIES</a:t>
            </a:r>
          </a:p>
        </p:txBody>
      </p:sp>
      <p:sp>
        <p:nvSpPr>
          <p:cNvPr id="3" name="Content Placeholder 2">
            <a:extLst>
              <a:ext uri="{FF2B5EF4-FFF2-40B4-BE49-F238E27FC236}">
                <a16:creationId xmlns:a16="http://schemas.microsoft.com/office/drawing/2014/main" id="{8E727538-89A0-44B4-ACC4-4A0CFDE20FDD}"/>
              </a:ext>
            </a:extLst>
          </p:cNvPr>
          <p:cNvSpPr>
            <a:spLocks noGrp="1"/>
          </p:cNvSpPr>
          <p:nvPr>
            <p:ph idx="1"/>
          </p:nvPr>
        </p:nvSpPr>
        <p:spPr/>
        <p:txBody>
          <a:bodyPr>
            <a:normAutofit/>
          </a:bodyPr>
          <a:lstStyle/>
          <a:p>
            <a:pPr marL="0" indent="0" algn="ctr">
              <a:buNone/>
            </a:pPr>
            <a:endParaRPr lang="en-US" sz="2400" u="sng" dirty="0"/>
          </a:p>
          <a:p>
            <a:pPr marL="0" indent="0" algn="ctr">
              <a:buNone/>
            </a:pPr>
            <a:r>
              <a:rPr lang="en-US" sz="2400" dirty="0"/>
              <a:t>GDPR Challenges When Seeking PII from EU Member Jurisdictions;</a:t>
            </a:r>
          </a:p>
          <a:p>
            <a:pPr marL="0" indent="0" algn="ctr">
              <a:buNone/>
            </a:pPr>
            <a:endParaRPr lang="en-US" sz="2400" dirty="0"/>
          </a:p>
          <a:p>
            <a:pPr marL="0" indent="0" algn="ctr">
              <a:buNone/>
            </a:pPr>
            <a:endParaRPr lang="en-US" sz="2400" dirty="0"/>
          </a:p>
          <a:p>
            <a:pPr marL="0" indent="0" algn="ctr">
              <a:buNone/>
            </a:pPr>
            <a:r>
              <a:rPr lang="en-US" sz="2400" dirty="0"/>
              <a:t>Impact on Discovery Procedures Utilized:</a:t>
            </a:r>
          </a:p>
          <a:p>
            <a:pPr marL="0" indent="0" algn="ctr">
              <a:buNone/>
            </a:pPr>
            <a:r>
              <a:rPr lang="en-US" sz="2400" dirty="0"/>
              <a:t>Federal Rules; The Hague Convention;</a:t>
            </a:r>
          </a:p>
        </p:txBody>
      </p:sp>
      <p:pic>
        <p:nvPicPr>
          <p:cNvPr id="4" name="Picture 3">
            <a:extLst>
              <a:ext uri="{FF2B5EF4-FFF2-40B4-BE49-F238E27FC236}">
                <a16:creationId xmlns:a16="http://schemas.microsoft.com/office/drawing/2014/main" id="{9753AC5E-0A41-4A6F-B90F-7F4D3FA3F4EA}"/>
              </a:ext>
            </a:extLst>
          </p:cNvPr>
          <p:cNvPicPr>
            <a:picLocks noChangeAspect="1"/>
          </p:cNvPicPr>
          <p:nvPr/>
        </p:nvPicPr>
        <p:blipFill>
          <a:blip r:embed="rId2"/>
          <a:stretch>
            <a:fillRect/>
          </a:stretch>
        </p:blipFill>
        <p:spPr>
          <a:xfrm>
            <a:off x="0" y="6197679"/>
            <a:ext cx="9144000" cy="660321"/>
          </a:xfrm>
          <a:prstGeom prst="rect">
            <a:avLst/>
          </a:prstGeom>
        </p:spPr>
      </p:pic>
      <p:pic>
        <p:nvPicPr>
          <p:cNvPr id="5" name="Picture 4" descr="A picture containing wall, monitor&#10;&#10;Description automatically generated">
            <a:extLst>
              <a:ext uri="{FF2B5EF4-FFF2-40B4-BE49-F238E27FC236}">
                <a16:creationId xmlns:a16="http://schemas.microsoft.com/office/drawing/2014/main" id="{C5C1B13E-9F0B-4A43-9E6D-45490E2B417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47164" y="6476999"/>
            <a:ext cx="396835" cy="396835"/>
          </a:xfrm>
          <a:prstGeom prst="rect">
            <a:avLst/>
          </a:prstGeom>
        </p:spPr>
      </p:pic>
    </p:spTree>
    <p:extLst>
      <p:ext uri="{BB962C8B-B14F-4D97-AF65-F5344CB8AC3E}">
        <p14:creationId xmlns:p14="http://schemas.microsoft.com/office/powerpoint/2010/main" val="6192589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CC9FC-10B3-4BF0-A817-8C22E1FCE96D}"/>
              </a:ext>
            </a:extLst>
          </p:cNvPr>
          <p:cNvSpPr>
            <a:spLocks noGrp="1"/>
          </p:cNvSpPr>
          <p:nvPr>
            <p:ph type="title"/>
          </p:nvPr>
        </p:nvSpPr>
        <p:spPr/>
        <p:txBody>
          <a:bodyPr>
            <a:normAutofit/>
          </a:bodyPr>
          <a:lstStyle/>
          <a:p>
            <a:pPr algn="ctr"/>
            <a:r>
              <a:rPr lang="en-US" sz="3600" b="1" dirty="0"/>
              <a:t>WHEN LAW(S) IN CONFLICT</a:t>
            </a:r>
          </a:p>
        </p:txBody>
      </p:sp>
      <p:sp>
        <p:nvSpPr>
          <p:cNvPr id="3" name="Content Placeholder 2">
            <a:extLst>
              <a:ext uri="{FF2B5EF4-FFF2-40B4-BE49-F238E27FC236}">
                <a16:creationId xmlns:a16="http://schemas.microsoft.com/office/drawing/2014/main" id="{8E727538-89A0-44B4-ACC4-4A0CFDE20FDD}"/>
              </a:ext>
            </a:extLst>
          </p:cNvPr>
          <p:cNvSpPr>
            <a:spLocks noGrp="1"/>
          </p:cNvSpPr>
          <p:nvPr>
            <p:ph idx="1"/>
          </p:nvPr>
        </p:nvSpPr>
        <p:spPr/>
        <p:txBody>
          <a:bodyPr>
            <a:normAutofit/>
          </a:bodyPr>
          <a:lstStyle/>
          <a:p>
            <a:pPr marL="0" indent="0" algn="ctr">
              <a:buNone/>
            </a:pPr>
            <a:endParaRPr lang="en-US" sz="2400" u="sng" dirty="0"/>
          </a:p>
          <a:p>
            <a:pPr marL="0" indent="0" algn="ctr">
              <a:buNone/>
            </a:pPr>
            <a:r>
              <a:rPr lang="en-US" sz="2400" dirty="0"/>
              <a:t>Utilizing Laws as Shield to Completely Block Production;</a:t>
            </a:r>
          </a:p>
          <a:p>
            <a:pPr marL="0" indent="0" algn="ctr">
              <a:buNone/>
            </a:pPr>
            <a:endParaRPr lang="en-US" sz="2400" dirty="0"/>
          </a:p>
          <a:p>
            <a:pPr marL="0" indent="0" algn="ctr">
              <a:buNone/>
            </a:pPr>
            <a:r>
              <a:rPr lang="en-US" sz="2400" dirty="0"/>
              <a:t>Utilizing Laws to Limit Production;</a:t>
            </a:r>
          </a:p>
          <a:p>
            <a:pPr marL="0" indent="0" algn="ctr">
              <a:buNone/>
            </a:pPr>
            <a:endParaRPr lang="en-US" sz="2400" dirty="0"/>
          </a:p>
          <a:p>
            <a:pPr marL="0" indent="0" algn="ctr">
              <a:buNone/>
            </a:pPr>
            <a:r>
              <a:rPr lang="en-US" sz="2400" dirty="0"/>
              <a:t>Utilizing Laws to Shift Burdens of Production;</a:t>
            </a:r>
          </a:p>
        </p:txBody>
      </p:sp>
      <p:pic>
        <p:nvPicPr>
          <p:cNvPr id="4" name="Picture 3">
            <a:extLst>
              <a:ext uri="{FF2B5EF4-FFF2-40B4-BE49-F238E27FC236}">
                <a16:creationId xmlns:a16="http://schemas.microsoft.com/office/drawing/2014/main" id="{9753AC5E-0A41-4A6F-B90F-7F4D3FA3F4EA}"/>
              </a:ext>
            </a:extLst>
          </p:cNvPr>
          <p:cNvPicPr>
            <a:picLocks noChangeAspect="1"/>
          </p:cNvPicPr>
          <p:nvPr/>
        </p:nvPicPr>
        <p:blipFill>
          <a:blip r:embed="rId2"/>
          <a:stretch>
            <a:fillRect/>
          </a:stretch>
        </p:blipFill>
        <p:spPr>
          <a:xfrm>
            <a:off x="0" y="6197679"/>
            <a:ext cx="9144000" cy="660321"/>
          </a:xfrm>
          <a:prstGeom prst="rect">
            <a:avLst/>
          </a:prstGeom>
        </p:spPr>
      </p:pic>
      <p:pic>
        <p:nvPicPr>
          <p:cNvPr id="5" name="Picture 4" descr="A picture containing wall, monitor&#10;&#10;Description automatically generated">
            <a:extLst>
              <a:ext uri="{FF2B5EF4-FFF2-40B4-BE49-F238E27FC236}">
                <a16:creationId xmlns:a16="http://schemas.microsoft.com/office/drawing/2014/main" id="{C5C1B13E-9F0B-4A43-9E6D-45490E2B417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47164" y="6476999"/>
            <a:ext cx="396835" cy="396835"/>
          </a:xfrm>
          <a:prstGeom prst="rect">
            <a:avLst/>
          </a:prstGeom>
        </p:spPr>
      </p:pic>
    </p:spTree>
    <p:extLst>
      <p:ext uri="{BB962C8B-B14F-4D97-AF65-F5344CB8AC3E}">
        <p14:creationId xmlns:p14="http://schemas.microsoft.com/office/powerpoint/2010/main" val="3319619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CC9FC-10B3-4BF0-A817-8C22E1FCE96D}"/>
              </a:ext>
            </a:extLst>
          </p:cNvPr>
          <p:cNvSpPr>
            <a:spLocks noGrp="1"/>
          </p:cNvSpPr>
          <p:nvPr>
            <p:ph type="title"/>
          </p:nvPr>
        </p:nvSpPr>
        <p:spPr/>
        <p:txBody>
          <a:bodyPr>
            <a:normAutofit/>
          </a:bodyPr>
          <a:lstStyle/>
          <a:p>
            <a:pPr algn="ctr"/>
            <a:r>
              <a:rPr lang="en-US" sz="3600" b="1" dirty="0"/>
              <a:t>WHAT LAW(S) APPLIES WHEN IN CONFLICT</a:t>
            </a:r>
          </a:p>
        </p:txBody>
      </p:sp>
      <p:sp>
        <p:nvSpPr>
          <p:cNvPr id="3" name="Content Placeholder 2">
            <a:extLst>
              <a:ext uri="{FF2B5EF4-FFF2-40B4-BE49-F238E27FC236}">
                <a16:creationId xmlns:a16="http://schemas.microsoft.com/office/drawing/2014/main" id="{8E727538-89A0-44B4-ACC4-4A0CFDE20FDD}"/>
              </a:ext>
            </a:extLst>
          </p:cNvPr>
          <p:cNvSpPr>
            <a:spLocks noGrp="1"/>
          </p:cNvSpPr>
          <p:nvPr>
            <p:ph idx="1"/>
          </p:nvPr>
        </p:nvSpPr>
        <p:spPr/>
        <p:txBody>
          <a:bodyPr>
            <a:normAutofit/>
          </a:bodyPr>
          <a:lstStyle/>
          <a:p>
            <a:pPr marL="0" indent="0" algn="ctr">
              <a:buNone/>
            </a:pPr>
            <a:endParaRPr lang="en-US" sz="2400" u="sng" dirty="0"/>
          </a:p>
          <a:p>
            <a:pPr marL="0" indent="0" algn="ctr">
              <a:buNone/>
            </a:pPr>
            <a:r>
              <a:rPr lang="en-US" sz="3200" b="1" dirty="0"/>
              <a:t>CASE STUDY:</a:t>
            </a:r>
          </a:p>
          <a:p>
            <a:pPr marL="0" indent="0" algn="ctr">
              <a:buNone/>
            </a:pPr>
            <a:endParaRPr lang="en-US" sz="2400" dirty="0"/>
          </a:p>
          <a:p>
            <a:pPr marL="0" indent="0" algn="ctr">
              <a:buNone/>
            </a:pPr>
            <a:r>
              <a:rPr lang="en-US" sz="2400" i="1" dirty="0"/>
              <a:t>In re Mercedes-Benz Emissions Litig.</a:t>
            </a:r>
            <a:r>
              <a:rPr lang="en-US" sz="2400" dirty="0"/>
              <a:t>, No. 16-cv-881 (KM) (ESK), 2020 WL 487288 (D.N.J. Jan. 30, 2020)</a:t>
            </a:r>
          </a:p>
        </p:txBody>
      </p:sp>
      <p:pic>
        <p:nvPicPr>
          <p:cNvPr id="4" name="Picture 3">
            <a:extLst>
              <a:ext uri="{FF2B5EF4-FFF2-40B4-BE49-F238E27FC236}">
                <a16:creationId xmlns:a16="http://schemas.microsoft.com/office/drawing/2014/main" id="{9753AC5E-0A41-4A6F-B90F-7F4D3FA3F4EA}"/>
              </a:ext>
            </a:extLst>
          </p:cNvPr>
          <p:cNvPicPr>
            <a:picLocks noChangeAspect="1"/>
          </p:cNvPicPr>
          <p:nvPr/>
        </p:nvPicPr>
        <p:blipFill>
          <a:blip r:embed="rId2"/>
          <a:stretch>
            <a:fillRect/>
          </a:stretch>
        </p:blipFill>
        <p:spPr>
          <a:xfrm>
            <a:off x="0" y="6197679"/>
            <a:ext cx="9144000" cy="660321"/>
          </a:xfrm>
          <a:prstGeom prst="rect">
            <a:avLst/>
          </a:prstGeom>
        </p:spPr>
      </p:pic>
      <p:pic>
        <p:nvPicPr>
          <p:cNvPr id="5" name="Picture 4" descr="A picture containing wall, monitor&#10;&#10;Description automatically generated">
            <a:extLst>
              <a:ext uri="{FF2B5EF4-FFF2-40B4-BE49-F238E27FC236}">
                <a16:creationId xmlns:a16="http://schemas.microsoft.com/office/drawing/2014/main" id="{C5C1B13E-9F0B-4A43-9E6D-45490E2B417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47164" y="6476999"/>
            <a:ext cx="396835" cy="396835"/>
          </a:xfrm>
          <a:prstGeom prst="rect">
            <a:avLst/>
          </a:prstGeom>
        </p:spPr>
      </p:pic>
    </p:spTree>
    <p:extLst>
      <p:ext uri="{BB962C8B-B14F-4D97-AF65-F5344CB8AC3E}">
        <p14:creationId xmlns:p14="http://schemas.microsoft.com/office/powerpoint/2010/main" val="1321036967"/>
      </p:ext>
    </p:extLst>
  </p:cSld>
  <p:clrMapOvr>
    <a:masterClrMapping/>
  </p:clrMapOvr>
</p:sld>
</file>

<file path=ppt/theme/theme1.xml><?xml version="1.0" encoding="utf-8"?>
<a:theme xmlns:a="http://schemas.openxmlformats.org/drawingml/2006/main" name="Office Theme">
  <a:themeElements>
    <a:clrScheme name="Custom 1">
      <a:dk1>
        <a:sysClr val="windowText" lastClr="000000"/>
      </a:dk1>
      <a:lt1>
        <a:sysClr val="window" lastClr="FFFFFF"/>
      </a:lt1>
      <a:dk2>
        <a:srgbClr val="454545"/>
      </a:dk2>
      <a:lt2>
        <a:srgbClr val="DADADA"/>
      </a:lt2>
      <a:accent1>
        <a:srgbClr val="DF2E28"/>
      </a:accent1>
      <a:accent2>
        <a:srgbClr val="6D6D6D"/>
      </a:accent2>
      <a:accent3>
        <a:srgbClr val="363636"/>
      </a:accent3>
      <a:accent4>
        <a:srgbClr val="DF2E28"/>
      </a:accent4>
      <a:accent5>
        <a:srgbClr val="6D6D6D"/>
      </a:accent5>
      <a:accent6>
        <a:srgbClr val="FFFFFF"/>
      </a:accent6>
      <a:hlink>
        <a:srgbClr val="C6330E"/>
      </a:hlink>
      <a:folHlink>
        <a:srgbClr val="C6330E"/>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316</TotalTime>
  <Words>875</Words>
  <Application>Microsoft Office PowerPoint</Application>
  <PresentationFormat>On-screen Show (4:3)</PresentationFormat>
  <Paragraphs>122</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Office Theme</vt:lpstr>
      <vt:lpstr>Welcome to Primerus!</vt:lpstr>
      <vt:lpstr>DISCLAIMER</vt:lpstr>
      <vt:lpstr>WHAT’S THE ISSUE</vt:lpstr>
      <vt:lpstr>WHAT’S THE ISSUE</vt:lpstr>
      <vt:lpstr>WHAT’S THE ISSUE</vt:lpstr>
      <vt:lpstr>WHAT LAW(S) APPLIES</vt:lpstr>
      <vt:lpstr>WHAT LAW(S) APPLIES</vt:lpstr>
      <vt:lpstr>WHEN LAW(S) IN CONFLICT</vt:lpstr>
      <vt:lpstr>WHAT LAW(S) APPLIES WHEN IN CONFLICT</vt:lpstr>
      <vt:lpstr>PPI ESI is a Collaborative Effort</vt:lpstr>
      <vt:lpstr>Protected PII ESI Discovery Questions Include:</vt:lpstr>
      <vt:lpstr>Finding a Way Out of the Wilderness</vt:lpstr>
      <vt:lpstr>Finding a Way Out of the Wilderness</vt:lpstr>
      <vt:lpstr>Finding a Way Out of the Wilderness</vt:lpstr>
      <vt:lpstr>PROTECTIVE (Confidentiality) ORDERS</vt:lpstr>
      <vt:lpstr>FINAL TAKEAWAY:</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Primerus!</dc:title>
  <dc:creator>kbundyra@ad.primerus.com</dc:creator>
  <cp:lastModifiedBy>Kelsey Amick</cp:lastModifiedBy>
  <cp:revision>40</cp:revision>
  <dcterms:created xsi:type="dcterms:W3CDTF">2019-02-19T20:04:49Z</dcterms:created>
  <dcterms:modified xsi:type="dcterms:W3CDTF">2020-06-02T19:16:13Z</dcterms:modified>
</cp:coreProperties>
</file>